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0CB51FF-E6E5-48ED-AF7D-A911058E7F92}">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321"/>
            <p14:sldId id="322"/>
            <p14:sldId id="323"/>
            <p14:sldId id="324"/>
            <p14:sldId id="325"/>
            <p14:sldId id="326"/>
            <p14:sldId id="327"/>
            <p14:sldId id="328"/>
            <p14:sldId id="329"/>
          </p14:sldIdLst>
        </p14:section>
        <p14:section name="Untitled Section" id="{71016CFE-26C4-4F3B-8021-6F0B3BEA1C3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343" autoAdjust="0"/>
  </p:normalViewPr>
  <p:slideViewPr>
    <p:cSldViewPr snapToGrid="0">
      <p:cViewPr>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402F89-FA35-44E0-B218-54ABE302D33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BC5436F-0D51-4EB0-86B1-291CE94F6D82}">
      <dgm:prSet phldrT="[Text]" custT="1"/>
      <dgm:spPr/>
      <dgm:t>
        <a:bodyPr/>
        <a:lstStyle/>
        <a:p>
          <a:r>
            <a:rPr lang="en-US" sz="2000" b="1" dirty="0" smtClean="0"/>
            <a:t>Gender</a:t>
          </a:r>
          <a:endParaRPr lang="en-US" sz="2000" b="1" dirty="0"/>
        </a:p>
      </dgm:t>
    </dgm:pt>
    <dgm:pt modelId="{E3486E38-3D16-41B1-B2C4-8C2CBDD1C2F0}" type="parTrans" cxnId="{F019BE62-A17B-4750-9885-68AF5B96A96E}">
      <dgm:prSet/>
      <dgm:spPr/>
      <dgm:t>
        <a:bodyPr/>
        <a:lstStyle/>
        <a:p>
          <a:endParaRPr lang="en-US"/>
        </a:p>
      </dgm:t>
    </dgm:pt>
    <dgm:pt modelId="{5545F78F-3ACF-4FEA-AA79-36AB8E23F7DC}" type="sibTrans" cxnId="{F019BE62-A17B-4750-9885-68AF5B96A96E}">
      <dgm:prSet/>
      <dgm:spPr/>
      <dgm:t>
        <a:bodyPr/>
        <a:lstStyle/>
        <a:p>
          <a:endParaRPr lang="en-US"/>
        </a:p>
      </dgm:t>
    </dgm:pt>
    <dgm:pt modelId="{E19290B2-3B2A-4624-8A86-3232B74E6E32}">
      <dgm:prSet phldrT="[Text]"/>
      <dgm:spPr/>
      <dgm:t>
        <a:bodyPr/>
        <a:lstStyle/>
        <a:p>
          <a:r>
            <a:rPr lang="en-US" dirty="0" smtClean="0"/>
            <a:t>Out of 269 respondents 181 </a:t>
          </a:r>
          <a:r>
            <a:rPr lang="en-US" dirty="0" err="1" smtClean="0"/>
            <a:t>resopndants</a:t>
          </a:r>
          <a:r>
            <a:rPr lang="en-US" dirty="0" smtClean="0"/>
            <a:t> are Female.</a:t>
          </a:r>
          <a:endParaRPr lang="en-US" dirty="0"/>
        </a:p>
      </dgm:t>
    </dgm:pt>
    <dgm:pt modelId="{1CA44A11-FE54-4ACA-A613-F0023F2B184E}" type="parTrans" cxnId="{07D35FB7-42E5-482C-A343-18E0A997F2F6}">
      <dgm:prSet/>
      <dgm:spPr/>
      <dgm:t>
        <a:bodyPr/>
        <a:lstStyle/>
        <a:p>
          <a:endParaRPr lang="en-US"/>
        </a:p>
      </dgm:t>
    </dgm:pt>
    <dgm:pt modelId="{7F4C71FC-EADC-4C37-9E46-AA4C5089DA64}" type="sibTrans" cxnId="{07D35FB7-42E5-482C-A343-18E0A997F2F6}">
      <dgm:prSet/>
      <dgm:spPr/>
      <dgm:t>
        <a:bodyPr/>
        <a:lstStyle/>
        <a:p>
          <a:endParaRPr lang="en-US"/>
        </a:p>
      </dgm:t>
    </dgm:pt>
    <dgm:pt modelId="{A654C7F7-45E0-4052-AC72-0BD8F00F9F38}">
      <dgm:prSet phldrT="[Text]"/>
      <dgm:spPr/>
      <dgm:t>
        <a:bodyPr/>
        <a:lstStyle/>
        <a:p>
          <a:r>
            <a:rPr lang="en-US" dirty="0" smtClean="0"/>
            <a:t>The count of Male </a:t>
          </a:r>
          <a:r>
            <a:rPr lang="en-US" dirty="0" err="1" smtClean="0"/>
            <a:t>resopondents</a:t>
          </a:r>
          <a:r>
            <a:rPr lang="en-US" dirty="0" smtClean="0"/>
            <a:t> is 88.</a:t>
          </a:r>
          <a:endParaRPr lang="en-US" dirty="0"/>
        </a:p>
      </dgm:t>
    </dgm:pt>
    <dgm:pt modelId="{5A824C17-4DBE-42ED-BFF5-B92C0AEB010A}" type="parTrans" cxnId="{19679FE7-685D-4698-B20D-281D71BCF668}">
      <dgm:prSet/>
      <dgm:spPr/>
      <dgm:t>
        <a:bodyPr/>
        <a:lstStyle/>
        <a:p>
          <a:endParaRPr lang="en-US"/>
        </a:p>
      </dgm:t>
    </dgm:pt>
    <dgm:pt modelId="{02344D15-285C-4E57-BA38-A7CFA6780108}" type="sibTrans" cxnId="{19679FE7-685D-4698-B20D-281D71BCF668}">
      <dgm:prSet/>
      <dgm:spPr/>
      <dgm:t>
        <a:bodyPr/>
        <a:lstStyle/>
        <a:p>
          <a:endParaRPr lang="en-US"/>
        </a:p>
      </dgm:t>
    </dgm:pt>
    <dgm:pt modelId="{AE03CD65-0F82-4745-A6EF-B5FBFBC56A3C}">
      <dgm:prSet phldrT="[Text]"/>
      <dgm:spPr/>
      <dgm:t>
        <a:bodyPr/>
        <a:lstStyle/>
        <a:p>
          <a:r>
            <a:rPr lang="en-US" dirty="0" smtClean="0"/>
            <a:t>The Ratio of Gender clearly indicates that Females are More Online Shoppers.</a:t>
          </a:r>
          <a:endParaRPr lang="en-US" dirty="0"/>
        </a:p>
      </dgm:t>
    </dgm:pt>
    <dgm:pt modelId="{5DE67586-459F-40FD-88B3-3C69512AEFF9}" type="parTrans" cxnId="{F28BE335-2204-4BED-A26E-117849A31924}">
      <dgm:prSet/>
      <dgm:spPr/>
      <dgm:t>
        <a:bodyPr/>
        <a:lstStyle/>
        <a:p>
          <a:endParaRPr lang="en-US"/>
        </a:p>
      </dgm:t>
    </dgm:pt>
    <dgm:pt modelId="{C1C4566B-61B8-4677-BB75-A52840690173}" type="sibTrans" cxnId="{F28BE335-2204-4BED-A26E-117849A31924}">
      <dgm:prSet/>
      <dgm:spPr/>
      <dgm:t>
        <a:bodyPr/>
        <a:lstStyle/>
        <a:p>
          <a:endParaRPr lang="en-US"/>
        </a:p>
      </dgm:t>
    </dgm:pt>
    <dgm:pt modelId="{310372A8-58DD-41D6-B9C2-A11F9F8CF019}" type="pres">
      <dgm:prSet presAssocID="{42402F89-FA35-44E0-B218-54ABE302D339}" presName="vert0" presStyleCnt="0">
        <dgm:presLayoutVars>
          <dgm:dir/>
          <dgm:animOne val="branch"/>
          <dgm:animLvl val="lvl"/>
        </dgm:presLayoutVars>
      </dgm:prSet>
      <dgm:spPr/>
    </dgm:pt>
    <dgm:pt modelId="{0B8B90F5-4E02-4577-89D7-719C2E25224D}" type="pres">
      <dgm:prSet presAssocID="{8BC5436F-0D51-4EB0-86B1-291CE94F6D82}" presName="thickLine" presStyleLbl="alignNode1" presStyleIdx="0" presStyleCnt="1"/>
      <dgm:spPr/>
    </dgm:pt>
    <dgm:pt modelId="{BD1C2D5B-6F1D-46D8-85D7-D76DE945EE0E}" type="pres">
      <dgm:prSet presAssocID="{8BC5436F-0D51-4EB0-86B1-291CE94F6D82}" presName="horz1" presStyleCnt="0"/>
      <dgm:spPr/>
    </dgm:pt>
    <dgm:pt modelId="{3B97FA96-D0C3-4976-97A2-4E9BFFFB790E}" type="pres">
      <dgm:prSet presAssocID="{8BC5436F-0D51-4EB0-86B1-291CE94F6D82}" presName="tx1" presStyleLbl="revTx" presStyleIdx="0" presStyleCnt="4"/>
      <dgm:spPr/>
    </dgm:pt>
    <dgm:pt modelId="{9DF66786-A962-4053-A035-BBC926A16A9A}" type="pres">
      <dgm:prSet presAssocID="{8BC5436F-0D51-4EB0-86B1-291CE94F6D82}" presName="vert1" presStyleCnt="0"/>
      <dgm:spPr/>
    </dgm:pt>
    <dgm:pt modelId="{0AB6D721-B6A2-4B67-84DF-A79A4AEA2CBC}" type="pres">
      <dgm:prSet presAssocID="{E19290B2-3B2A-4624-8A86-3232B74E6E32}" presName="vertSpace2a" presStyleCnt="0"/>
      <dgm:spPr/>
    </dgm:pt>
    <dgm:pt modelId="{782A0CFD-B20B-4826-98B0-4E211FBE35DB}" type="pres">
      <dgm:prSet presAssocID="{E19290B2-3B2A-4624-8A86-3232B74E6E32}" presName="horz2" presStyleCnt="0"/>
      <dgm:spPr/>
    </dgm:pt>
    <dgm:pt modelId="{AB842D37-151C-491F-A45C-A14D3D49DB00}" type="pres">
      <dgm:prSet presAssocID="{E19290B2-3B2A-4624-8A86-3232B74E6E32}" presName="horzSpace2" presStyleCnt="0"/>
      <dgm:spPr/>
    </dgm:pt>
    <dgm:pt modelId="{24A0023F-5C24-4CF9-A02C-2F3B465EC839}" type="pres">
      <dgm:prSet presAssocID="{E19290B2-3B2A-4624-8A86-3232B74E6E32}" presName="tx2" presStyleLbl="revTx" presStyleIdx="1" presStyleCnt="4"/>
      <dgm:spPr/>
      <dgm:t>
        <a:bodyPr/>
        <a:lstStyle/>
        <a:p>
          <a:endParaRPr lang="en-US"/>
        </a:p>
      </dgm:t>
    </dgm:pt>
    <dgm:pt modelId="{B429A634-1363-419B-AAB6-BF7C57014718}" type="pres">
      <dgm:prSet presAssocID="{E19290B2-3B2A-4624-8A86-3232B74E6E32}" presName="vert2" presStyleCnt="0"/>
      <dgm:spPr/>
    </dgm:pt>
    <dgm:pt modelId="{02521783-8594-4E3F-BB1F-24FC38C273F2}" type="pres">
      <dgm:prSet presAssocID="{E19290B2-3B2A-4624-8A86-3232B74E6E32}" presName="thinLine2b" presStyleLbl="callout" presStyleIdx="0" presStyleCnt="3"/>
      <dgm:spPr/>
    </dgm:pt>
    <dgm:pt modelId="{146F9740-3A9B-4EBF-BC88-F143F9638260}" type="pres">
      <dgm:prSet presAssocID="{E19290B2-3B2A-4624-8A86-3232B74E6E32}" presName="vertSpace2b" presStyleCnt="0"/>
      <dgm:spPr/>
    </dgm:pt>
    <dgm:pt modelId="{AB1F622D-AE23-4F1B-9B0B-7BB8F964A5FA}" type="pres">
      <dgm:prSet presAssocID="{A654C7F7-45E0-4052-AC72-0BD8F00F9F38}" presName="horz2" presStyleCnt="0"/>
      <dgm:spPr/>
    </dgm:pt>
    <dgm:pt modelId="{E75B3D72-CD8E-46AC-BB08-39D5DFA5AA23}" type="pres">
      <dgm:prSet presAssocID="{A654C7F7-45E0-4052-AC72-0BD8F00F9F38}" presName="horzSpace2" presStyleCnt="0"/>
      <dgm:spPr/>
    </dgm:pt>
    <dgm:pt modelId="{D8119818-0CB4-46CA-8DFD-1B26B7BFA674}" type="pres">
      <dgm:prSet presAssocID="{A654C7F7-45E0-4052-AC72-0BD8F00F9F38}" presName="tx2" presStyleLbl="revTx" presStyleIdx="2" presStyleCnt="4"/>
      <dgm:spPr/>
      <dgm:t>
        <a:bodyPr/>
        <a:lstStyle/>
        <a:p>
          <a:endParaRPr lang="en-US"/>
        </a:p>
      </dgm:t>
    </dgm:pt>
    <dgm:pt modelId="{1A92C671-BEEC-4DCC-8151-7392D70C458B}" type="pres">
      <dgm:prSet presAssocID="{A654C7F7-45E0-4052-AC72-0BD8F00F9F38}" presName="vert2" presStyleCnt="0"/>
      <dgm:spPr/>
    </dgm:pt>
    <dgm:pt modelId="{0C937828-1BC8-4866-A593-53621FD47BD5}" type="pres">
      <dgm:prSet presAssocID="{A654C7F7-45E0-4052-AC72-0BD8F00F9F38}" presName="thinLine2b" presStyleLbl="callout" presStyleIdx="1" presStyleCnt="3"/>
      <dgm:spPr/>
    </dgm:pt>
    <dgm:pt modelId="{2347DFC7-6EE9-491B-A041-19F17BF7B253}" type="pres">
      <dgm:prSet presAssocID="{A654C7F7-45E0-4052-AC72-0BD8F00F9F38}" presName="vertSpace2b" presStyleCnt="0"/>
      <dgm:spPr/>
    </dgm:pt>
    <dgm:pt modelId="{60EA7560-DF12-45CB-89BD-77229363E0BE}" type="pres">
      <dgm:prSet presAssocID="{AE03CD65-0F82-4745-A6EF-B5FBFBC56A3C}" presName="horz2" presStyleCnt="0"/>
      <dgm:spPr/>
    </dgm:pt>
    <dgm:pt modelId="{39E73FB6-9B44-4F42-AA76-A5C2EC027474}" type="pres">
      <dgm:prSet presAssocID="{AE03CD65-0F82-4745-A6EF-B5FBFBC56A3C}" presName="horzSpace2" presStyleCnt="0"/>
      <dgm:spPr/>
    </dgm:pt>
    <dgm:pt modelId="{E35424AB-8258-4F14-88C9-C17F9A92C35D}" type="pres">
      <dgm:prSet presAssocID="{AE03CD65-0F82-4745-A6EF-B5FBFBC56A3C}" presName="tx2" presStyleLbl="revTx" presStyleIdx="3" presStyleCnt="4"/>
      <dgm:spPr/>
      <dgm:t>
        <a:bodyPr/>
        <a:lstStyle/>
        <a:p>
          <a:endParaRPr lang="en-US"/>
        </a:p>
      </dgm:t>
    </dgm:pt>
    <dgm:pt modelId="{0D6FF37B-6B41-4B63-A462-24EC1BD861CB}" type="pres">
      <dgm:prSet presAssocID="{AE03CD65-0F82-4745-A6EF-B5FBFBC56A3C}" presName="vert2" presStyleCnt="0"/>
      <dgm:spPr/>
    </dgm:pt>
    <dgm:pt modelId="{897C71B0-D563-4A8C-B9DB-A398FCB06AD0}" type="pres">
      <dgm:prSet presAssocID="{AE03CD65-0F82-4745-A6EF-B5FBFBC56A3C}" presName="thinLine2b" presStyleLbl="callout" presStyleIdx="2" presStyleCnt="3"/>
      <dgm:spPr/>
    </dgm:pt>
    <dgm:pt modelId="{7D3E5A76-B1A1-4D07-B01E-30E54B05B19E}" type="pres">
      <dgm:prSet presAssocID="{AE03CD65-0F82-4745-A6EF-B5FBFBC56A3C}" presName="vertSpace2b" presStyleCnt="0"/>
      <dgm:spPr/>
    </dgm:pt>
  </dgm:ptLst>
  <dgm:cxnLst>
    <dgm:cxn modelId="{F019BE62-A17B-4750-9885-68AF5B96A96E}" srcId="{42402F89-FA35-44E0-B218-54ABE302D339}" destId="{8BC5436F-0D51-4EB0-86B1-291CE94F6D82}" srcOrd="0" destOrd="0" parTransId="{E3486E38-3D16-41B1-B2C4-8C2CBDD1C2F0}" sibTransId="{5545F78F-3ACF-4FEA-AA79-36AB8E23F7DC}"/>
    <dgm:cxn modelId="{0E47AA02-7C15-4D8F-8819-647B7D46E5D1}" type="presOf" srcId="{A654C7F7-45E0-4052-AC72-0BD8F00F9F38}" destId="{D8119818-0CB4-46CA-8DFD-1B26B7BFA674}" srcOrd="0" destOrd="0" presId="urn:microsoft.com/office/officeart/2008/layout/LinedList"/>
    <dgm:cxn modelId="{07D35FB7-42E5-482C-A343-18E0A997F2F6}" srcId="{8BC5436F-0D51-4EB0-86B1-291CE94F6D82}" destId="{E19290B2-3B2A-4624-8A86-3232B74E6E32}" srcOrd="0" destOrd="0" parTransId="{1CA44A11-FE54-4ACA-A613-F0023F2B184E}" sibTransId="{7F4C71FC-EADC-4C37-9E46-AA4C5089DA64}"/>
    <dgm:cxn modelId="{146667E0-777E-4933-958A-2D3DB7D42D29}" type="presOf" srcId="{42402F89-FA35-44E0-B218-54ABE302D339}" destId="{310372A8-58DD-41D6-B9C2-A11F9F8CF019}" srcOrd="0" destOrd="0" presId="urn:microsoft.com/office/officeart/2008/layout/LinedList"/>
    <dgm:cxn modelId="{F28BE335-2204-4BED-A26E-117849A31924}" srcId="{8BC5436F-0D51-4EB0-86B1-291CE94F6D82}" destId="{AE03CD65-0F82-4745-A6EF-B5FBFBC56A3C}" srcOrd="2" destOrd="0" parTransId="{5DE67586-459F-40FD-88B3-3C69512AEFF9}" sibTransId="{C1C4566B-61B8-4677-BB75-A52840690173}"/>
    <dgm:cxn modelId="{63462230-F2BD-4FFF-B46B-DB4800483BD3}" type="presOf" srcId="{E19290B2-3B2A-4624-8A86-3232B74E6E32}" destId="{24A0023F-5C24-4CF9-A02C-2F3B465EC839}" srcOrd="0" destOrd="0" presId="urn:microsoft.com/office/officeart/2008/layout/LinedList"/>
    <dgm:cxn modelId="{B789D323-0F3B-40FF-912F-8BFD30825BA8}" type="presOf" srcId="{8BC5436F-0D51-4EB0-86B1-291CE94F6D82}" destId="{3B97FA96-D0C3-4976-97A2-4E9BFFFB790E}" srcOrd="0" destOrd="0" presId="urn:microsoft.com/office/officeart/2008/layout/LinedList"/>
    <dgm:cxn modelId="{524FF5AD-1CEE-4BD9-BE05-C8FE634E2BB4}" type="presOf" srcId="{AE03CD65-0F82-4745-A6EF-B5FBFBC56A3C}" destId="{E35424AB-8258-4F14-88C9-C17F9A92C35D}" srcOrd="0" destOrd="0" presId="urn:microsoft.com/office/officeart/2008/layout/LinedList"/>
    <dgm:cxn modelId="{19679FE7-685D-4698-B20D-281D71BCF668}" srcId="{8BC5436F-0D51-4EB0-86B1-291CE94F6D82}" destId="{A654C7F7-45E0-4052-AC72-0BD8F00F9F38}" srcOrd="1" destOrd="0" parTransId="{5A824C17-4DBE-42ED-BFF5-B92C0AEB010A}" sibTransId="{02344D15-285C-4E57-BA38-A7CFA6780108}"/>
    <dgm:cxn modelId="{7B9DD4F8-8F7E-4406-9928-DBDE1A0BDCC2}" type="presParOf" srcId="{310372A8-58DD-41D6-B9C2-A11F9F8CF019}" destId="{0B8B90F5-4E02-4577-89D7-719C2E25224D}" srcOrd="0" destOrd="0" presId="urn:microsoft.com/office/officeart/2008/layout/LinedList"/>
    <dgm:cxn modelId="{74217C6A-47D1-4C83-89EE-4CDAD9386681}" type="presParOf" srcId="{310372A8-58DD-41D6-B9C2-A11F9F8CF019}" destId="{BD1C2D5B-6F1D-46D8-85D7-D76DE945EE0E}" srcOrd="1" destOrd="0" presId="urn:microsoft.com/office/officeart/2008/layout/LinedList"/>
    <dgm:cxn modelId="{178F1348-CCC1-40AD-9C5B-084F4A9B0734}" type="presParOf" srcId="{BD1C2D5B-6F1D-46D8-85D7-D76DE945EE0E}" destId="{3B97FA96-D0C3-4976-97A2-4E9BFFFB790E}" srcOrd="0" destOrd="0" presId="urn:microsoft.com/office/officeart/2008/layout/LinedList"/>
    <dgm:cxn modelId="{E88A7888-185B-417F-9A44-2129B82BB2FF}" type="presParOf" srcId="{BD1C2D5B-6F1D-46D8-85D7-D76DE945EE0E}" destId="{9DF66786-A962-4053-A035-BBC926A16A9A}" srcOrd="1" destOrd="0" presId="urn:microsoft.com/office/officeart/2008/layout/LinedList"/>
    <dgm:cxn modelId="{A9FEB014-610C-44F0-A154-8C9440F37AEF}" type="presParOf" srcId="{9DF66786-A962-4053-A035-BBC926A16A9A}" destId="{0AB6D721-B6A2-4B67-84DF-A79A4AEA2CBC}" srcOrd="0" destOrd="0" presId="urn:microsoft.com/office/officeart/2008/layout/LinedList"/>
    <dgm:cxn modelId="{B80F5C6E-052A-41A9-AB68-A6B814B5292B}" type="presParOf" srcId="{9DF66786-A962-4053-A035-BBC926A16A9A}" destId="{782A0CFD-B20B-4826-98B0-4E211FBE35DB}" srcOrd="1" destOrd="0" presId="urn:microsoft.com/office/officeart/2008/layout/LinedList"/>
    <dgm:cxn modelId="{BFB97553-0B37-44C9-ACDE-87D61E96AD7C}" type="presParOf" srcId="{782A0CFD-B20B-4826-98B0-4E211FBE35DB}" destId="{AB842D37-151C-491F-A45C-A14D3D49DB00}" srcOrd="0" destOrd="0" presId="urn:microsoft.com/office/officeart/2008/layout/LinedList"/>
    <dgm:cxn modelId="{667B4E97-03B7-4350-8F5F-3902B00A9FE4}" type="presParOf" srcId="{782A0CFD-B20B-4826-98B0-4E211FBE35DB}" destId="{24A0023F-5C24-4CF9-A02C-2F3B465EC839}" srcOrd="1" destOrd="0" presId="urn:microsoft.com/office/officeart/2008/layout/LinedList"/>
    <dgm:cxn modelId="{3FCB549D-39A7-425D-8383-1854D99055BE}" type="presParOf" srcId="{782A0CFD-B20B-4826-98B0-4E211FBE35DB}" destId="{B429A634-1363-419B-AAB6-BF7C57014718}" srcOrd="2" destOrd="0" presId="urn:microsoft.com/office/officeart/2008/layout/LinedList"/>
    <dgm:cxn modelId="{DB378B99-A3BB-4322-9638-FE5134978BCA}" type="presParOf" srcId="{9DF66786-A962-4053-A035-BBC926A16A9A}" destId="{02521783-8594-4E3F-BB1F-24FC38C273F2}" srcOrd="2" destOrd="0" presId="urn:microsoft.com/office/officeart/2008/layout/LinedList"/>
    <dgm:cxn modelId="{9E3FC951-298A-48C1-9365-325A8A131E8F}" type="presParOf" srcId="{9DF66786-A962-4053-A035-BBC926A16A9A}" destId="{146F9740-3A9B-4EBF-BC88-F143F9638260}" srcOrd="3" destOrd="0" presId="urn:microsoft.com/office/officeart/2008/layout/LinedList"/>
    <dgm:cxn modelId="{973EDE62-A2B2-4BA4-9E27-A22A4B57FBFA}" type="presParOf" srcId="{9DF66786-A962-4053-A035-BBC926A16A9A}" destId="{AB1F622D-AE23-4F1B-9B0B-7BB8F964A5FA}" srcOrd="4" destOrd="0" presId="urn:microsoft.com/office/officeart/2008/layout/LinedList"/>
    <dgm:cxn modelId="{D79480B8-C100-403E-8FD5-03B4801B5063}" type="presParOf" srcId="{AB1F622D-AE23-4F1B-9B0B-7BB8F964A5FA}" destId="{E75B3D72-CD8E-46AC-BB08-39D5DFA5AA23}" srcOrd="0" destOrd="0" presId="urn:microsoft.com/office/officeart/2008/layout/LinedList"/>
    <dgm:cxn modelId="{579BAB0A-88D2-400E-8384-89B40137A450}" type="presParOf" srcId="{AB1F622D-AE23-4F1B-9B0B-7BB8F964A5FA}" destId="{D8119818-0CB4-46CA-8DFD-1B26B7BFA674}" srcOrd="1" destOrd="0" presId="urn:microsoft.com/office/officeart/2008/layout/LinedList"/>
    <dgm:cxn modelId="{0A7D1718-3DC1-4D27-B515-7CB786FA17BA}" type="presParOf" srcId="{AB1F622D-AE23-4F1B-9B0B-7BB8F964A5FA}" destId="{1A92C671-BEEC-4DCC-8151-7392D70C458B}" srcOrd="2" destOrd="0" presId="urn:microsoft.com/office/officeart/2008/layout/LinedList"/>
    <dgm:cxn modelId="{6CAA28A4-05A8-4717-BD2A-33FA1AFEFC64}" type="presParOf" srcId="{9DF66786-A962-4053-A035-BBC926A16A9A}" destId="{0C937828-1BC8-4866-A593-53621FD47BD5}" srcOrd="5" destOrd="0" presId="urn:microsoft.com/office/officeart/2008/layout/LinedList"/>
    <dgm:cxn modelId="{10E5690A-1CDA-4C6B-9544-21F3C11E303B}" type="presParOf" srcId="{9DF66786-A962-4053-A035-BBC926A16A9A}" destId="{2347DFC7-6EE9-491B-A041-19F17BF7B253}" srcOrd="6" destOrd="0" presId="urn:microsoft.com/office/officeart/2008/layout/LinedList"/>
    <dgm:cxn modelId="{A89B00C7-9634-4045-A47A-B9186E0E86C0}" type="presParOf" srcId="{9DF66786-A962-4053-A035-BBC926A16A9A}" destId="{60EA7560-DF12-45CB-89BD-77229363E0BE}" srcOrd="7" destOrd="0" presId="urn:microsoft.com/office/officeart/2008/layout/LinedList"/>
    <dgm:cxn modelId="{9FB93E32-2A33-482F-BC31-DA8DB0547B00}" type="presParOf" srcId="{60EA7560-DF12-45CB-89BD-77229363E0BE}" destId="{39E73FB6-9B44-4F42-AA76-A5C2EC027474}" srcOrd="0" destOrd="0" presId="urn:microsoft.com/office/officeart/2008/layout/LinedList"/>
    <dgm:cxn modelId="{C59DB6CF-F8FB-4EBE-9E9A-A9A7EE0AB470}" type="presParOf" srcId="{60EA7560-DF12-45CB-89BD-77229363E0BE}" destId="{E35424AB-8258-4F14-88C9-C17F9A92C35D}" srcOrd="1" destOrd="0" presId="urn:microsoft.com/office/officeart/2008/layout/LinedList"/>
    <dgm:cxn modelId="{6B07732B-054B-40D5-9172-1C3F21D0B86F}" type="presParOf" srcId="{60EA7560-DF12-45CB-89BD-77229363E0BE}" destId="{0D6FF37B-6B41-4B63-A462-24EC1BD861CB}" srcOrd="2" destOrd="0" presId="urn:microsoft.com/office/officeart/2008/layout/LinedList"/>
    <dgm:cxn modelId="{8C1D3D7A-6CED-4815-8071-9088A46335DE}" type="presParOf" srcId="{9DF66786-A962-4053-A035-BBC926A16A9A}" destId="{897C71B0-D563-4A8C-B9DB-A398FCB06AD0}" srcOrd="8" destOrd="0" presId="urn:microsoft.com/office/officeart/2008/layout/LinedList"/>
    <dgm:cxn modelId="{2C784D8D-79D0-4BEC-A211-1A8D633001F0}" type="presParOf" srcId="{9DF66786-A962-4053-A035-BBC926A16A9A}" destId="{7D3E5A76-B1A1-4D07-B01E-30E54B05B19E}"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244F73-0371-4D83-A4D4-913CA27D0857}"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C0CF486-EA17-4C9C-9001-8A48F5967825}">
      <dgm:prSet phldrT="[Text]"/>
      <dgm:spPr/>
      <dgm:t>
        <a:bodyPr/>
        <a:lstStyle/>
        <a:p>
          <a:r>
            <a:rPr lang="en-US" b="1" dirty="0" smtClean="0"/>
            <a:t>Age</a:t>
          </a:r>
          <a:endParaRPr lang="en-US" b="1" dirty="0"/>
        </a:p>
      </dgm:t>
    </dgm:pt>
    <dgm:pt modelId="{6ADAF6DE-811D-4FB5-BE42-C0FFB8D20E0B}" type="parTrans" cxnId="{8BDFBCED-7DED-45CD-98C0-F9F8D68D3494}">
      <dgm:prSet/>
      <dgm:spPr/>
      <dgm:t>
        <a:bodyPr/>
        <a:lstStyle/>
        <a:p>
          <a:endParaRPr lang="en-US"/>
        </a:p>
      </dgm:t>
    </dgm:pt>
    <dgm:pt modelId="{8269A086-C000-4D56-AEB4-7422EA664B6D}" type="sibTrans" cxnId="{8BDFBCED-7DED-45CD-98C0-F9F8D68D3494}">
      <dgm:prSet/>
      <dgm:spPr/>
      <dgm:t>
        <a:bodyPr/>
        <a:lstStyle/>
        <a:p>
          <a:endParaRPr lang="en-US"/>
        </a:p>
      </dgm:t>
    </dgm:pt>
    <dgm:pt modelId="{986D0FC0-61D2-42A3-B6EA-6589B961A065}">
      <dgm:prSet phldrT="[Text]"/>
      <dgm:spPr/>
      <dgm:t>
        <a:bodyPr/>
        <a:lstStyle/>
        <a:p>
          <a:r>
            <a:rPr lang="en-US" dirty="0" smtClean="0"/>
            <a:t>Maximum people’s age are in range 31-40 years.</a:t>
          </a:r>
          <a:endParaRPr lang="en-US" dirty="0"/>
        </a:p>
      </dgm:t>
    </dgm:pt>
    <dgm:pt modelId="{D58D34AF-AB38-48BC-AE54-380240C3A301}" type="parTrans" cxnId="{E9E6FF6B-CA29-460C-9D64-C3CB2E56DB61}">
      <dgm:prSet/>
      <dgm:spPr/>
      <dgm:t>
        <a:bodyPr/>
        <a:lstStyle/>
        <a:p>
          <a:endParaRPr lang="en-US"/>
        </a:p>
      </dgm:t>
    </dgm:pt>
    <dgm:pt modelId="{8F163061-DFE0-4152-AFCA-285C0D7C4F87}" type="sibTrans" cxnId="{E9E6FF6B-CA29-460C-9D64-C3CB2E56DB61}">
      <dgm:prSet/>
      <dgm:spPr/>
      <dgm:t>
        <a:bodyPr/>
        <a:lstStyle/>
        <a:p>
          <a:endParaRPr lang="en-US"/>
        </a:p>
      </dgm:t>
    </dgm:pt>
    <dgm:pt modelId="{B1D2382A-DC33-4D4A-9C6E-32D7340FB3E3}">
      <dgm:prSet phldrT="[Text]"/>
      <dgm:spPr/>
      <dgm:t>
        <a:bodyPr/>
        <a:lstStyle/>
        <a:p>
          <a:r>
            <a:rPr lang="en-US" dirty="0" smtClean="0"/>
            <a:t>21-30 years age range peoples are just 2 counts behind the 31-40 years.</a:t>
          </a:r>
          <a:endParaRPr lang="en-US" dirty="0"/>
        </a:p>
      </dgm:t>
    </dgm:pt>
    <dgm:pt modelId="{836A8850-4F93-490D-8649-DC9FD211A25D}" type="parTrans" cxnId="{A7FD53BF-42F6-4A16-998E-DC14D7DED847}">
      <dgm:prSet/>
      <dgm:spPr/>
      <dgm:t>
        <a:bodyPr/>
        <a:lstStyle/>
        <a:p>
          <a:endParaRPr lang="en-US"/>
        </a:p>
      </dgm:t>
    </dgm:pt>
    <dgm:pt modelId="{F95CEFBB-8D9C-42A6-9343-C433960555E8}" type="sibTrans" cxnId="{A7FD53BF-42F6-4A16-998E-DC14D7DED847}">
      <dgm:prSet/>
      <dgm:spPr/>
      <dgm:t>
        <a:bodyPr/>
        <a:lstStyle/>
        <a:p>
          <a:endParaRPr lang="en-US"/>
        </a:p>
      </dgm:t>
    </dgm:pt>
    <dgm:pt modelId="{367DD86A-9352-486A-A17A-D62AD49FB2ED}">
      <dgm:prSet phldrT="[Text]"/>
      <dgm:spPr/>
      <dgm:t>
        <a:bodyPr/>
        <a:lstStyle/>
        <a:p>
          <a:r>
            <a:rPr lang="en-US" dirty="0" smtClean="0"/>
            <a:t>The above 2 age range are the most young &amp; independent, this combination making them the frequent consumers.</a:t>
          </a:r>
          <a:endParaRPr lang="en-US" dirty="0"/>
        </a:p>
      </dgm:t>
    </dgm:pt>
    <dgm:pt modelId="{6C2961D4-28E6-41C0-A4F5-544590CB3411}" type="parTrans" cxnId="{59FCB39A-6E5E-4BA7-91D3-9D3BACBC40E9}">
      <dgm:prSet/>
      <dgm:spPr/>
      <dgm:t>
        <a:bodyPr/>
        <a:lstStyle/>
        <a:p>
          <a:endParaRPr lang="en-US"/>
        </a:p>
      </dgm:t>
    </dgm:pt>
    <dgm:pt modelId="{642FBF8C-E10A-4E38-A4DB-AB32856F97E2}" type="sibTrans" cxnId="{59FCB39A-6E5E-4BA7-91D3-9D3BACBC40E9}">
      <dgm:prSet/>
      <dgm:spPr/>
      <dgm:t>
        <a:bodyPr/>
        <a:lstStyle/>
        <a:p>
          <a:endParaRPr lang="en-US"/>
        </a:p>
      </dgm:t>
    </dgm:pt>
    <dgm:pt modelId="{D2B61C52-68C4-4B8A-A0C9-974FE4A24CE5}" type="pres">
      <dgm:prSet presAssocID="{A9244F73-0371-4D83-A4D4-913CA27D0857}" presName="vert0" presStyleCnt="0">
        <dgm:presLayoutVars>
          <dgm:dir/>
          <dgm:animOne val="branch"/>
          <dgm:animLvl val="lvl"/>
        </dgm:presLayoutVars>
      </dgm:prSet>
      <dgm:spPr/>
    </dgm:pt>
    <dgm:pt modelId="{41AC4FBD-C5F9-475D-9891-156E84A92263}" type="pres">
      <dgm:prSet presAssocID="{1C0CF486-EA17-4C9C-9001-8A48F5967825}" presName="thickLine" presStyleLbl="alignNode1" presStyleIdx="0" presStyleCnt="1"/>
      <dgm:spPr/>
    </dgm:pt>
    <dgm:pt modelId="{EA775344-E737-49E3-81D2-0166B6EF6096}" type="pres">
      <dgm:prSet presAssocID="{1C0CF486-EA17-4C9C-9001-8A48F5967825}" presName="horz1" presStyleCnt="0"/>
      <dgm:spPr/>
    </dgm:pt>
    <dgm:pt modelId="{FCA68063-3565-4756-8647-59DB7C604294}" type="pres">
      <dgm:prSet presAssocID="{1C0CF486-EA17-4C9C-9001-8A48F5967825}" presName="tx1" presStyleLbl="revTx" presStyleIdx="0" presStyleCnt="4"/>
      <dgm:spPr/>
    </dgm:pt>
    <dgm:pt modelId="{7C819846-4A82-4D96-8FDE-8C521E2AA116}" type="pres">
      <dgm:prSet presAssocID="{1C0CF486-EA17-4C9C-9001-8A48F5967825}" presName="vert1" presStyleCnt="0"/>
      <dgm:spPr/>
    </dgm:pt>
    <dgm:pt modelId="{BB54F47C-E55B-465A-A8BB-9FAAB97D46E2}" type="pres">
      <dgm:prSet presAssocID="{986D0FC0-61D2-42A3-B6EA-6589B961A065}" presName="vertSpace2a" presStyleCnt="0"/>
      <dgm:spPr/>
    </dgm:pt>
    <dgm:pt modelId="{A020161E-A1D7-409E-B879-1452B9C7E07E}" type="pres">
      <dgm:prSet presAssocID="{986D0FC0-61D2-42A3-B6EA-6589B961A065}" presName="horz2" presStyleCnt="0"/>
      <dgm:spPr/>
    </dgm:pt>
    <dgm:pt modelId="{8C8959A4-DA08-4A87-B1B9-6A03628B3886}" type="pres">
      <dgm:prSet presAssocID="{986D0FC0-61D2-42A3-B6EA-6589B961A065}" presName="horzSpace2" presStyleCnt="0"/>
      <dgm:spPr/>
    </dgm:pt>
    <dgm:pt modelId="{252A2531-4C36-4D5B-A479-A05B0D57BF0D}" type="pres">
      <dgm:prSet presAssocID="{986D0FC0-61D2-42A3-B6EA-6589B961A065}" presName="tx2" presStyleLbl="revTx" presStyleIdx="1" presStyleCnt="4"/>
      <dgm:spPr/>
      <dgm:t>
        <a:bodyPr/>
        <a:lstStyle/>
        <a:p>
          <a:endParaRPr lang="en-US"/>
        </a:p>
      </dgm:t>
    </dgm:pt>
    <dgm:pt modelId="{8B5FD7F1-3C1A-4741-9405-47CA8218E387}" type="pres">
      <dgm:prSet presAssocID="{986D0FC0-61D2-42A3-B6EA-6589B961A065}" presName="vert2" presStyleCnt="0"/>
      <dgm:spPr/>
    </dgm:pt>
    <dgm:pt modelId="{32FB5C2B-9D00-4051-9D60-88EC79D68163}" type="pres">
      <dgm:prSet presAssocID="{986D0FC0-61D2-42A3-B6EA-6589B961A065}" presName="thinLine2b" presStyleLbl="callout" presStyleIdx="0" presStyleCnt="3"/>
      <dgm:spPr/>
    </dgm:pt>
    <dgm:pt modelId="{7AAD8AEF-70FF-42D4-912E-9BED07C5B4B5}" type="pres">
      <dgm:prSet presAssocID="{986D0FC0-61D2-42A3-B6EA-6589B961A065}" presName="vertSpace2b" presStyleCnt="0"/>
      <dgm:spPr/>
    </dgm:pt>
    <dgm:pt modelId="{57DA91C4-3F7C-4F04-9642-8396CCAFCA4C}" type="pres">
      <dgm:prSet presAssocID="{B1D2382A-DC33-4D4A-9C6E-32D7340FB3E3}" presName="horz2" presStyleCnt="0"/>
      <dgm:spPr/>
    </dgm:pt>
    <dgm:pt modelId="{4BAD6121-33B6-4FF1-875F-475B4530C93C}" type="pres">
      <dgm:prSet presAssocID="{B1D2382A-DC33-4D4A-9C6E-32D7340FB3E3}" presName="horzSpace2" presStyleCnt="0"/>
      <dgm:spPr/>
    </dgm:pt>
    <dgm:pt modelId="{E093F687-E28E-4412-A716-FCA9790B595B}" type="pres">
      <dgm:prSet presAssocID="{B1D2382A-DC33-4D4A-9C6E-32D7340FB3E3}" presName="tx2" presStyleLbl="revTx" presStyleIdx="2" presStyleCnt="4" custScaleY="99540"/>
      <dgm:spPr/>
      <dgm:t>
        <a:bodyPr/>
        <a:lstStyle/>
        <a:p>
          <a:endParaRPr lang="en-US"/>
        </a:p>
      </dgm:t>
    </dgm:pt>
    <dgm:pt modelId="{A292B794-BA9B-4877-B03D-92E61E6A1151}" type="pres">
      <dgm:prSet presAssocID="{B1D2382A-DC33-4D4A-9C6E-32D7340FB3E3}" presName="vert2" presStyleCnt="0"/>
      <dgm:spPr/>
    </dgm:pt>
    <dgm:pt modelId="{D4D7803D-4117-4806-823C-E3056232733A}" type="pres">
      <dgm:prSet presAssocID="{B1D2382A-DC33-4D4A-9C6E-32D7340FB3E3}" presName="thinLine2b" presStyleLbl="callout" presStyleIdx="1" presStyleCnt="3"/>
      <dgm:spPr/>
    </dgm:pt>
    <dgm:pt modelId="{16320822-5DC8-4373-AA23-CA1070460D85}" type="pres">
      <dgm:prSet presAssocID="{B1D2382A-DC33-4D4A-9C6E-32D7340FB3E3}" presName="vertSpace2b" presStyleCnt="0"/>
      <dgm:spPr/>
    </dgm:pt>
    <dgm:pt modelId="{E7891752-C0E7-4C90-A4C5-562C8A09404C}" type="pres">
      <dgm:prSet presAssocID="{367DD86A-9352-486A-A17A-D62AD49FB2ED}" presName="horz2" presStyleCnt="0"/>
      <dgm:spPr/>
    </dgm:pt>
    <dgm:pt modelId="{81CE6739-3586-4200-8069-B5F69466F248}" type="pres">
      <dgm:prSet presAssocID="{367DD86A-9352-486A-A17A-D62AD49FB2ED}" presName="horzSpace2" presStyleCnt="0"/>
      <dgm:spPr/>
    </dgm:pt>
    <dgm:pt modelId="{77C92A62-6269-4AB9-87CE-33A1C0E0B915}" type="pres">
      <dgm:prSet presAssocID="{367DD86A-9352-486A-A17A-D62AD49FB2ED}" presName="tx2" presStyleLbl="revTx" presStyleIdx="3" presStyleCnt="4"/>
      <dgm:spPr/>
      <dgm:t>
        <a:bodyPr/>
        <a:lstStyle/>
        <a:p>
          <a:endParaRPr lang="en-US"/>
        </a:p>
      </dgm:t>
    </dgm:pt>
    <dgm:pt modelId="{CF49806D-4E5E-4BD2-8F47-2C233F393FDC}" type="pres">
      <dgm:prSet presAssocID="{367DD86A-9352-486A-A17A-D62AD49FB2ED}" presName="vert2" presStyleCnt="0"/>
      <dgm:spPr/>
    </dgm:pt>
    <dgm:pt modelId="{5FBA1346-6C96-4D82-A9BC-192C81F4B8BE}" type="pres">
      <dgm:prSet presAssocID="{367DD86A-9352-486A-A17A-D62AD49FB2ED}" presName="thinLine2b" presStyleLbl="callout" presStyleIdx="2" presStyleCnt="3"/>
      <dgm:spPr/>
    </dgm:pt>
    <dgm:pt modelId="{349CCF02-D32E-4D74-AE8A-35A957DB8BF8}" type="pres">
      <dgm:prSet presAssocID="{367DD86A-9352-486A-A17A-D62AD49FB2ED}" presName="vertSpace2b" presStyleCnt="0"/>
      <dgm:spPr/>
    </dgm:pt>
  </dgm:ptLst>
  <dgm:cxnLst>
    <dgm:cxn modelId="{A7FD53BF-42F6-4A16-998E-DC14D7DED847}" srcId="{1C0CF486-EA17-4C9C-9001-8A48F5967825}" destId="{B1D2382A-DC33-4D4A-9C6E-32D7340FB3E3}" srcOrd="1" destOrd="0" parTransId="{836A8850-4F93-490D-8649-DC9FD211A25D}" sibTransId="{F95CEFBB-8D9C-42A6-9343-C433960555E8}"/>
    <dgm:cxn modelId="{0390F4C7-7050-4D7E-B7D5-0E20F09537F9}" type="presOf" srcId="{1C0CF486-EA17-4C9C-9001-8A48F5967825}" destId="{FCA68063-3565-4756-8647-59DB7C604294}" srcOrd="0" destOrd="0" presId="urn:microsoft.com/office/officeart/2008/layout/LinedList"/>
    <dgm:cxn modelId="{59FCB39A-6E5E-4BA7-91D3-9D3BACBC40E9}" srcId="{1C0CF486-EA17-4C9C-9001-8A48F5967825}" destId="{367DD86A-9352-486A-A17A-D62AD49FB2ED}" srcOrd="2" destOrd="0" parTransId="{6C2961D4-28E6-41C0-A4F5-544590CB3411}" sibTransId="{642FBF8C-E10A-4E38-A4DB-AB32856F97E2}"/>
    <dgm:cxn modelId="{0ED20598-127B-4E89-BA84-BF9EAF623B86}" type="presOf" srcId="{B1D2382A-DC33-4D4A-9C6E-32D7340FB3E3}" destId="{E093F687-E28E-4412-A716-FCA9790B595B}" srcOrd="0" destOrd="0" presId="urn:microsoft.com/office/officeart/2008/layout/LinedList"/>
    <dgm:cxn modelId="{A42C5D8A-00BC-4C47-BDF1-212FBC2EF8A5}" type="presOf" srcId="{986D0FC0-61D2-42A3-B6EA-6589B961A065}" destId="{252A2531-4C36-4D5B-A479-A05B0D57BF0D}" srcOrd="0" destOrd="0" presId="urn:microsoft.com/office/officeart/2008/layout/LinedList"/>
    <dgm:cxn modelId="{455FFDE5-8247-4629-B62D-2488AD7EB09B}" type="presOf" srcId="{367DD86A-9352-486A-A17A-D62AD49FB2ED}" destId="{77C92A62-6269-4AB9-87CE-33A1C0E0B915}" srcOrd="0" destOrd="0" presId="urn:microsoft.com/office/officeart/2008/layout/LinedList"/>
    <dgm:cxn modelId="{8BDFBCED-7DED-45CD-98C0-F9F8D68D3494}" srcId="{A9244F73-0371-4D83-A4D4-913CA27D0857}" destId="{1C0CF486-EA17-4C9C-9001-8A48F5967825}" srcOrd="0" destOrd="0" parTransId="{6ADAF6DE-811D-4FB5-BE42-C0FFB8D20E0B}" sibTransId="{8269A086-C000-4D56-AEB4-7422EA664B6D}"/>
    <dgm:cxn modelId="{E9E6FF6B-CA29-460C-9D64-C3CB2E56DB61}" srcId="{1C0CF486-EA17-4C9C-9001-8A48F5967825}" destId="{986D0FC0-61D2-42A3-B6EA-6589B961A065}" srcOrd="0" destOrd="0" parTransId="{D58D34AF-AB38-48BC-AE54-380240C3A301}" sibTransId="{8F163061-DFE0-4152-AFCA-285C0D7C4F87}"/>
    <dgm:cxn modelId="{B7AEB6D9-3880-4483-80E8-653EFCF2BA7E}" type="presOf" srcId="{A9244F73-0371-4D83-A4D4-913CA27D0857}" destId="{D2B61C52-68C4-4B8A-A0C9-974FE4A24CE5}" srcOrd="0" destOrd="0" presId="urn:microsoft.com/office/officeart/2008/layout/LinedList"/>
    <dgm:cxn modelId="{BB6F959F-7810-481B-99BA-716586D109E3}" type="presParOf" srcId="{D2B61C52-68C4-4B8A-A0C9-974FE4A24CE5}" destId="{41AC4FBD-C5F9-475D-9891-156E84A92263}" srcOrd="0" destOrd="0" presId="urn:microsoft.com/office/officeart/2008/layout/LinedList"/>
    <dgm:cxn modelId="{0B9FE275-A920-491C-8143-B9B4212CEC49}" type="presParOf" srcId="{D2B61C52-68C4-4B8A-A0C9-974FE4A24CE5}" destId="{EA775344-E737-49E3-81D2-0166B6EF6096}" srcOrd="1" destOrd="0" presId="urn:microsoft.com/office/officeart/2008/layout/LinedList"/>
    <dgm:cxn modelId="{D4979F41-BBBE-4918-86DC-62E3218A4629}" type="presParOf" srcId="{EA775344-E737-49E3-81D2-0166B6EF6096}" destId="{FCA68063-3565-4756-8647-59DB7C604294}" srcOrd="0" destOrd="0" presId="urn:microsoft.com/office/officeart/2008/layout/LinedList"/>
    <dgm:cxn modelId="{6ABA94A1-B71B-413A-9900-C650F2778E41}" type="presParOf" srcId="{EA775344-E737-49E3-81D2-0166B6EF6096}" destId="{7C819846-4A82-4D96-8FDE-8C521E2AA116}" srcOrd="1" destOrd="0" presId="urn:microsoft.com/office/officeart/2008/layout/LinedList"/>
    <dgm:cxn modelId="{E69151C1-BE18-40AC-AB24-2191A991DB57}" type="presParOf" srcId="{7C819846-4A82-4D96-8FDE-8C521E2AA116}" destId="{BB54F47C-E55B-465A-A8BB-9FAAB97D46E2}" srcOrd="0" destOrd="0" presId="urn:microsoft.com/office/officeart/2008/layout/LinedList"/>
    <dgm:cxn modelId="{70A04C46-FDF6-4A25-8196-6CD504D69388}" type="presParOf" srcId="{7C819846-4A82-4D96-8FDE-8C521E2AA116}" destId="{A020161E-A1D7-409E-B879-1452B9C7E07E}" srcOrd="1" destOrd="0" presId="urn:microsoft.com/office/officeart/2008/layout/LinedList"/>
    <dgm:cxn modelId="{76509713-1D10-4F84-8B4D-45FE241A9B30}" type="presParOf" srcId="{A020161E-A1D7-409E-B879-1452B9C7E07E}" destId="{8C8959A4-DA08-4A87-B1B9-6A03628B3886}" srcOrd="0" destOrd="0" presId="urn:microsoft.com/office/officeart/2008/layout/LinedList"/>
    <dgm:cxn modelId="{80C83DC3-BC27-473C-B30F-7F2C8286E4C9}" type="presParOf" srcId="{A020161E-A1D7-409E-B879-1452B9C7E07E}" destId="{252A2531-4C36-4D5B-A479-A05B0D57BF0D}" srcOrd="1" destOrd="0" presId="urn:microsoft.com/office/officeart/2008/layout/LinedList"/>
    <dgm:cxn modelId="{16A44935-986E-4F79-BC46-450D09BCD652}" type="presParOf" srcId="{A020161E-A1D7-409E-B879-1452B9C7E07E}" destId="{8B5FD7F1-3C1A-4741-9405-47CA8218E387}" srcOrd="2" destOrd="0" presId="urn:microsoft.com/office/officeart/2008/layout/LinedList"/>
    <dgm:cxn modelId="{663B9A6F-DDE2-4519-A7E3-B714C0D07F87}" type="presParOf" srcId="{7C819846-4A82-4D96-8FDE-8C521E2AA116}" destId="{32FB5C2B-9D00-4051-9D60-88EC79D68163}" srcOrd="2" destOrd="0" presId="urn:microsoft.com/office/officeart/2008/layout/LinedList"/>
    <dgm:cxn modelId="{182E0792-8D2B-4653-81C3-BF18F88609BE}" type="presParOf" srcId="{7C819846-4A82-4D96-8FDE-8C521E2AA116}" destId="{7AAD8AEF-70FF-42D4-912E-9BED07C5B4B5}" srcOrd="3" destOrd="0" presId="urn:microsoft.com/office/officeart/2008/layout/LinedList"/>
    <dgm:cxn modelId="{DE53B2E4-B85C-4F13-B9F2-66E9CF8A3B79}" type="presParOf" srcId="{7C819846-4A82-4D96-8FDE-8C521E2AA116}" destId="{57DA91C4-3F7C-4F04-9642-8396CCAFCA4C}" srcOrd="4" destOrd="0" presId="urn:microsoft.com/office/officeart/2008/layout/LinedList"/>
    <dgm:cxn modelId="{57B1F7AE-0734-4B92-B4AB-DD3228703C16}" type="presParOf" srcId="{57DA91C4-3F7C-4F04-9642-8396CCAFCA4C}" destId="{4BAD6121-33B6-4FF1-875F-475B4530C93C}" srcOrd="0" destOrd="0" presId="urn:microsoft.com/office/officeart/2008/layout/LinedList"/>
    <dgm:cxn modelId="{033D3661-77CF-4060-9217-FCEEC69F1C76}" type="presParOf" srcId="{57DA91C4-3F7C-4F04-9642-8396CCAFCA4C}" destId="{E093F687-E28E-4412-A716-FCA9790B595B}" srcOrd="1" destOrd="0" presId="urn:microsoft.com/office/officeart/2008/layout/LinedList"/>
    <dgm:cxn modelId="{887DA943-3932-4BBC-BC82-814F6AD907F0}" type="presParOf" srcId="{57DA91C4-3F7C-4F04-9642-8396CCAFCA4C}" destId="{A292B794-BA9B-4877-B03D-92E61E6A1151}" srcOrd="2" destOrd="0" presId="urn:microsoft.com/office/officeart/2008/layout/LinedList"/>
    <dgm:cxn modelId="{A01CF065-9D48-4CAC-9135-DAFB34F13595}" type="presParOf" srcId="{7C819846-4A82-4D96-8FDE-8C521E2AA116}" destId="{D4D7803D-4117-4806-823C-E3056232733A}" srcOrd="5" destOrd="0" presId="urn:microsoft.com/office/officeart/2008/layout/LinedList"/>
    <dgm:cxn modelId="{4D5D2E21-C249-44DF-B35C-4F68D94D8402}" type="presParOf" srcId="{7C819846-4A82-4D96-8FDE-8C521E2AA116}" destId="{16320822-5DC8-4373-AA23-CA1070460D85}" srcOrd="6" destOrd="0" presId="urn:microsoft.com/office/officeart/2008/layout/LinedList"/>
    <dgm:cxn modelId="{7A4A5F60-9163-400A-B714-12A779E9EA81}" type="presParOf" srcId="{7C819846-4A82-4D96-8FDE-8C521E2AA116}" destId="{E7891752-C0E7-4C90-A4C5-562C8A09404C}" srcOrd="7" destOrd="0" presId="urn:microsoft.com/office/officeart/2008/layout/LinedList"/>
    <dgm:cxn modelId="{5749CC78-0904-49D2-8BD7-2EBE94A129F1}" type="presParOf" srcId="{E7891752-C0E7-4C90-A4C5-562C8A09404C}" destId="{81CE6739-3586-4200-8069-B5F69466F248}" srcOrd="0" destOrd="0" presId="urn:microsoft.com/office/officeart/2008/layout/LinedList"/>
    <dgm:cxn modelId="{7F4AB401-17E0-471E-8894-5515CCDD4CC6}" type="presParOf" srcId="{E7891752-C0E7-4C90-A4C5-562C8A09404C}" destId="{77C92A62-6269-4AB9-87CE-33A1C0E0B915}" srcOrd="1" destOrd="0" presId="urn:microsoft.com/office/officeart/2008/layout/LinedList"/>
    <dgm:cxn modelId="{74580373-3EE9-4CE9-9DEB-5B1DA31AD121}" type="presParOf" srcId="{E7891752-C0E7-4C90-A4C5-562C8A09404C}" destId="{CF49806D-4E5E-4BD2-8F47-2C233F393FDC}" srcOrd="2" destOrd="0" presId="urn:microsoft.com/office/officeart/2008/layout/LinedList"/>
    <dgm:cxn modelId="{1B810F42-2848-4C00-BF6A-DE751EE6D086}" type="presParOf" srcId="{7C819846-4A82-4D96-8FDE-8C521E2AA116}" destId="{5FBA1346-6C96-4D82-A9BC-192C81F4B8BE}" srcOrd="8" destOrd="0" presId="urn:microsoft.com/office/officeart/2008/layout/LinedList"/>
    <dgm:cxn modelId="{CEDB8058-7696-453F-AD86-DF0C2DD01787}" type="presParOf" srcId="{7C819846-4A82-4D96-8FDE-8C521E2AA116}" destId="{349CCF02-D32E-4D74-AE8A-35A957DB8BF8}" srcOrd="9"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8B90F5-4E02-4577-89D7-719C2E25224D}">
      <dsp:nvSpPr>
        <dsp:cNvPr id="0" name=""/>
        <dsp:cNvSpPr/>
      </dsp:nvSpPr>
      <dsp:spPr>
        <a:xfrm>
          <a:off x="0" y="0"/>
          <a:ext cx="464978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97FA96-D0C3-4976-97A2-4E9BFFFB790E}">
      <dsp:nvSpPr>
        <dsp:cNvPr id="0" name=""/>
        <dsp:cNvSpPr/>
      </dsp:nvSpPr>
      <dsp:spPr>
        <a:xfrm>
          <a:off x="0" y="0"/>
          <a:ext cx="929956" cy="2172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US" sz="2000" b="1" kern="1200" dirty="0" smtClean="0"/>
            <a:t>Gender</a:t>
          </a:r>
          <a:endParaRPr lang="en-US" sz="2000" b="1" kern="1200" dirty="0"/>
        </a:p>
      </dsp:txBody>
      <dsp:txXfrm>
        <a:off x="0" y="0"/>
        <a:ext cx="929956" cy="2172060"/>
      </dsp:txXfrm>
    </dsp:sp>
    <dsp:sp modelId="{24A0023F-5C24-4CF9-A02C-2F3B465EC839}">
      <dsp:nvSpPr>
        <dsp:cNvPr id="0" name=""/>
        <dsp:cNvSpPr/>
      </dsp:nvSpPr>
      <dsp:spPr>
        <a:xfrm>
          <a:off x="999703" y="33938"/>
          <a:ext cx="3650079" cy="67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Out of 269 respondents 181 </a:t>
          </a:r>
          <a:r>
            <a:rPr lang="en-US" sz="1700" kern="1200" dirty="0" err="1" smtClean="0"/>
            <a:t>resopndants</a:t>
          </a:r>
          <a:r>
            <a:rPr lang="en-US" sz="1700" kern="1200" dirty="0" smtClean="0"/>
            <a:t> are Female.</a:t>
          </a:r>
          <a:endParaRPr lang="en-US" sz="1700" kern="1200" dirty="0"/>
        </a:p>
      </dsp:txBody>
      <dsp:txXfrm>
        <a:off x="999703" y="33938"/>
        <a:ext cx="3650079" cy="678768"/>
      </dsp:txXfrm>
    </dsp:sp>
    <dsp:sp modelId="{02521783-8594-4E3F-BB1F-24FC38C273F2}">
      <dsp:nvSpPr>
        <dsp:cNvPr id="0" name=""/>
        <dsp:cNvSpPr/>
      </dsp:nvSpPr>
      <dsp:spPr>
        <a:xfrm>
          <a:off x="929956" y="712707"/>
          <a:ext cx="371982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119818-0CB4-46CA-8DFD-1B26B7BFA674}">
      <dsp:nvSpPr>
        <dsp:cNvPr id="0" name=""/>
        <dsp:cNvSpPr/>
      </dsp:nvSpPr>
      <dsp:spPr>
        <a:xfrm>
          <a:off x="999703" y="746645"/>
          <a:ext cx="3650079" cy="67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The count of Male </a:t>
          </a:r>
          <a:r>
            <a:rPr lang="en-US" sz="1700" kern="1200" dirty="0" err="1" smtClean="0"/>
            <a:t>resopondents</a:t>
          </a:r>
          <a:r>
            <a:rPr lang="en-US" sz="1700" kern="1200" dirty="0" smtClean="0"/>
            <a:t> is 88.</a:t>
          </a:r>
          <a:endParaRPr lang="en-US" sz="1700" kern="1200" dirty="0"/>
        </a:p>
      </dsp:txBody>
      <dsp:txXfrm>
        <a:off x="999703" y="746645"/>
        <a:ext cx="3650079" cy="678768"/>
      </dsp:txXfrm>
    </dsp:sp>
    <dsp:sp modelId="{0C937828-1BC8-4866-A593-53621FD47BD5}">
      <dsp:nvSpPr>
        <dsp:cNvPr id="0" name=""/>
        <dsp:cNvSpPr/>
      </dsp:nvSpPr>
      <dsp:spPr>
        <a:xfrm>
          <a:off x="929956" y="1425414"/>
          <a:ext cx="371982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5424AB-8258-4F14-88C9-C17F9A92C35D}">
      <dsp:nvSpPr>
        <dsp:cNvPr id="0" name=""/>
        <dsp:cNvSpPr/>
      </dsp:nvSpPr>
      <dsp:spPr>
        <a:xfrm>
          <a:off x="999703" y="1459352"/>
          <a:ext cx="3650079" cy="67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en-US" sz="1700" kern="1200" dirty="0" smtClean="0"/>
            <a:t>The Ratio of Gender clearly indicates that Females are More Online Shoppers.</a:t>
          </a:r>
          <a:endParaRPr lang="en-US" sz="1700" kern="1200" dirty="0"/>
        </a:p>
      </dsp:txBody>
      <dsp:txXfrm>
        <a:off x="999703" y="1459352"/>
        <a:ext cx="3650079" cy="678768"/>
      </dsp:txXfrm>
    </dsp:sp>
    <dsp:sp modelId="{897C71B0-D563-4A8C-B9DB-A398FCB06AD0}">
      <dsp:nvSpPr>
        <dsp:cNvPr id="0" name=""/>
        <dsp:cNvSpPr/>
      </dsp:nvSpPr>
      <dsp:spPr>
        <a:xfrm>
          <a:off x="929956" y="2138121"/>
          <a:ext cx="371982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C4FBD-C5F9-475D-9891-156E84A92263}">
      <dsp:nvSpPr>
        <dsp:cNvPr id="0" name=""/>
        <dsp:cNvSpPr/>
      </dsp:nvSpPr>
      <dsp:spPr>
        <a:xfrm>
          <a:off x="0" y="0"/>
          <a:ext cx="487521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A68063-3565-4756-8647-59DB7C604294}">
      <dsp:nvSpPr>
        <dsp:cNvPr id="0" name=""/>
        <dsp:cNvSpPr/>
      </dsp:nvSpPr>
      <dsp:spPr>
        <a:xfrm>
          <a:off x="0" y="0"/>
          <a:ext cx="975042" cy="2172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b="1" kern="1200" dirty="0" smtClean="0"/>
            <a:t>Age</a:t>
          </a:r>
          <a:endParaRPr lang="en-US" sz="3300" b="1" kern="1200" dirty="0"/>
        </a:p>
      </dsp:txBody>
      <dsp:txXfrm>
        <a:off x="0" y="0"/>
        <a:ext cx="975042" cy="2172060"/>
      </dsp:txXfrm>
    </dsp:sp>
    <dsp:sp modelId="{252A2531-4C36-4D5B-A479-A05B0D57BF0D}">
      <dsp:nvSpPr>
        <dsp:cNvPr id="0" name=""/>
        <dsp:cNvSpPr/>
      </dsp:nvSpPr>
      <dsp:spPr>
        <a:xfrm>
          <a:off x="1048170" y="33938"/>
          <a:ext cx="3827039" cy="67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Maximum people’s age are in range 31-40 years.</a:t>
          </a:r>
          <a:endParaRPr lang="en-US" sz="1500" kern="1200" dirty="0"/>
        </a:p>
      </dsp:txBody>
      <dsp:txXfrm>
        <a:off x="1048170" y="33938"/>
        <a:ext cx="3827039" cy="678768"/>
      </dsp:txXfrm>
    </dsp:sp>
    <dsp:sp modelId="{32FB5C2B-9D00-4051-9D60-88EC79D68163}">
      <dsp:nvSpPr>
        <dsp:cNvPr id="0" name=""/>
        <dsp:cNvSpPr/>
      </dsp:nvSpPr>
      <dsp:spPr>
        <a:xfrm>
          <a:off x="975042" y="712707"/>
          <a:ext cx="3900168"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093F687-E28E-4412-A716-FCA9790B595B}">
      <dsp:nvSpPr>
        <dsp:cNvPr id="0" name=""/>
        <dsp:cNvSpPr/>
      </dsp:nvSpPr>
      <dsp:spPr>
        <a:xfrm>
          <a:off x="1048170" y="746645"/>
          <a:ext cx="3827039" cy="6756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21-30 years age range peoples are just 2 counts behind the 31-40 years.</a:t>
          </a:r>
          <a:endParaRPr lang="en-US" sz="1500" kern="1200" dirty="0"/>
        </a:p>
      </dsp:txBody>
      <dsp:txXfrm>
        <a:off x="1048170" y="746645"/>
        <a:ext cx="3827039" cy="675646"/>
      </dsp:txXfrm>
    </dsp:sp>
    <dsp:sp modelId="{D4D7803D-4117-4806-823C-E3056232733A}">
      <dsp:nvSpPr>
        <dsp:cNvPr id="0" name=""/>
        <dsp:cNvSpPr/>
      </dsp:nvSpPr>
      <dsp:spPr>
        <a:xfrm>
          <a:off x="975042" y="1422292"/>
          <a:ext cx="3900168"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C92A62-6269-4AB9-87CE-33A1C0E0B915}">
      <dsp:nvSpPr>
        <dsp:cNvPr id="0" name=""/>
        <dsp:cNvSpPr/>
      </dsp:nvSpPr>
      <dsp:spPr>
        <a:xfrm>
          <a:off x="1048170" y="1456230"/>
          <a:ext cx="3827039" cy="678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kern="1200" dirty="0" smtClean="0"/>
            <a:t>The above 2 age range are the most young &amp; independent, this combination making them the frequent consumers.</a:t>
          </a:r>
          <a:endParaRPr lang="en-US" sz="1500" kern="1200" dirty="0"/>
        </a:p>
      </dsp:txBody>
      <dsp:txXfrm>
        <a:off x="1048170" y="1456230"/>
        <a:ext cx="3827039" cy="678768"/>
      </dsp:txXfrm>
    </dsp:sp>
    <dsp:sp modelId="{5FBA1346-6C96-4D82-A9BC-192C81F4B8BE}">
      <dsp:nvSpPr>
        <dsp:cNvPr id="0" name=""/>
        <dsp:cNvSpPr/>
      </dsp:nvSpPr>
      <dsp:spPr>
        <a:xfrm>
          <a:off x="975042" y="2134999"/>
          <a:ext cx="3900168"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8/26/2021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8/26/2021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publication/346412647_E-retail_factors_for_customer_activation_and_retention_An_empirical_study_from_Indian_e-commerce_customers" TargetMode="External"/><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6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6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6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7.png"/><Relationship Id="rId3" Type="http://schemas.openxmlformats.org/officeDocument/2006/relationships/diagramLayout" Target="../diagrams/layout1.xml"/><Relationship Id="rId7" Type="http://schemas.openxmlformats.org/officeDocument/2006/relationships/image" Target="../media/image6.png"/><Relationship Id="rId12" Type="http://schemas.microsoft.com/office/2007/relationships/diagramDrawing" Target="../diagrams/drawing2.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diagramColors" Target="../diagrams/colors2.xml"/><Relationship Id="rId5" Type="http://schemas.openxmlformats.org/officeDocument/2006/relationships/diagramColors" Target="../diagrams/colors1.xml"/><Relationship Id="rId10" Type="http://schemas.openxmlformats.org/officeDocument/2006/relationships/diagramQuickStyle" Target="../diagrams/quickStyle2.xml"/><Relationship Id="rId4" Type="http://schemas.openxmlformats.org/officeDocument/2006/relationships/diagramQuickStyle" Target="../diagrams/quickStyle1.xml"/><Relationship Id="rId9" Type="http://schemas.openxmlformats.org/officeDocument/2006/relationships/diagramLayout" Target="../diagrams/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7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7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76424" y="1227909"/>
            <a:ext cx="8791575" cy="2282054"/>
          </a:xfrm>
        </p:spPr>
        <p:txBody>
          <a:bodyPr>
            <a:noAutofit/>
          </a:bodyPr>
          <a:lstStyle/>
          <a:p>
            <a:pPr algn="ctr"/>
            <a:r>
              <a:rPr lang="en-US" sz="7200" dirty="0" smtClean="0"/>
              <a:t>CUSTOMER RETENTION CASE STUDY</a:t>
            </a:r>
            <a:endParaRPr lang="en-US" sz="7200" dirty="0"/>
          </a:p>
        </p:txBody>
      </p:sp>
      <p:sp>
        <p:nvSpPr>
          <p:cNvPr id="3" name="Subtitle 2"/>
          <p:cNvSpPr>
            <a:spLocks noGrp="1"/>
          </p:cNvSpPr>
          <p:nvPr>
            <p:ph type="subTitle" idx="1"/>
          </p:nvPr>
        </p:nvSpPr>
        <p:spPr/>
        <p:txBody>
          <a:bodyPr>
            <a:normAutofit fontScale="70000" lnSpcReduction="20000"/>
          </a:bodyPr>
          <a:lstStyle/>
          <a:p>
            <a:pPr algn="ctr"/>
            <a:r>
              <a:rPr lang="en-US" sz="4000" dirty="0" smtClean="0"/>
              <a:t>Data analysis</a:t>
            </a:r>
          </a:p>
          <a:p>
            <a:pPr algn="ctr"/>
            <a:r>
              <a:rPr lang="en-US" sz="4000" dirty="0" smtClean="0"/>
              <a:t>by</a:t>
            </a:r>
          </a:p>
          <a:p>
            <a:pPr algn="ctr"/>
            <a:r>
              <a:rPr lang="en-US" sz="4000" dirty="0" smtClean="0"/>
              <a:t>MANISH KUMAR</a:t>
            </a:r>
            <a:endParaRPr lang="en-US" sz="4000" dirty="0"/>
          </a:p>
        </p:txBody>
      </p:sp>
    </p:spTree>
    <p:extLst>
      <p:ext uri="{BB962C8B-B14F-4D97-AF65-F5344CB8AC3E}">
        <p14:creationId xmlns:p14="http://schemas.microsoft.com/office/powerpoint/2010/main" val="13713285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023" y="609601"/>
            <a:ext cx="4049488" cy="1436914"/>
          </a:xfrm>
        </p:spPr>
        <p:txBody>
          <a:bodyPr anchor="t"/>
          <a:lstStyle/>
          <a:p>
            <a:pPr algn="ctr"/>
            <a:r>
              <a:rPr lang="en-US" b="1" dirty="0" smtClean="0"/>
              <a:t>Relationships between pin city &amp; pin codes</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03947" y="609601"/>
            <a:ext cx="6835503" cy="38578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836024" y="2246811"/>
            <a:ext cx="4049486" cy="3958045"/>
          </a:xfrm>
        </p:spPr>
        <p:txBody>
          <a:bodyPr>
            <a:normAutofit/>
          </a:bodyPr>
          <a:lstStyle/>
          <a:p>
            <a:pPr marL="285750" indent="-285750" algn="just">
              <a:buFont typeface="Wingdings" panose="05000000000000000000" pitchFamily="2" charset="2"/>
              <a:buChar char="§"/>
            </a:pPr>
            <a:r>
              <a:rPr lang="en-US" sz="2000" dirty="0" smtClean="0"/>
              <a:t>We can see that 201308 pin code has highest counts &amp; has 2 bars and the colors of bar represents the Greater Noida &amp; Noida respectively.</a:t>
            </a:r>
          </a:p>
          <a:p>
            <a:pPr marL="285750" indent="-285750" algn="just">
              <a:buFont typeface="Wingdings" panose="05000000000000000000" pitchFamily="2" charset="2"/>
              <a:buChar char="§"/>
            </a:pPr>
            <a:r>
              <a:rPr lang="en-US" sz="2000" dirty="0" smtClean="0"/>
              <a:t>Count of Red Bars are the highest &amp; Red bar represents the Delhi city. Means Online shopping in Delhi is all over spread.</a:t>
            </a:r>
          </a:p>
          <a:p>
            <a:pPr marL="285750" indent="-285750">
              <a:buFont typeface="Wingdings" panose="05000000000000000000" pitchFamily="2" charset="2"/>
              <a:buChar char="§"/>
            </a:pPr>
            <a:endParaRPr lang="en-US" sz="2000" dirty="0" smtClean="0"/>
          </a:p>
        </p:txBody>
      </p:sp>
    </p:spTree>
    <p:extLst>
      <p:ext uri="{BB962C8B-B14F-4D97-AF65-F5344CB8AC3E}">
        <p14:creationId xmlns:p14="http://schemas.microsoft.com/office/powerpoint/2010/main" val="37606348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8903" y="131856"/>
            <a:ext cx="10398032" cy="412839"/>
          </a:xfrm>
        </p:spPr>
        <p:txBody>
          <a:bodyPr>
            <a:normAutofit fontScale="90000"/>
          </a:bodyPr>
          <a:lstStyle/>
          <a:p>
            <a:pPr algn="ctr"/>
            <a:r>
              <a:rPr lang="en-US" b="1" dirty="0" smtClean="0"/>
              <a:t>Shopping experience &amp; past 1year total purchase</a:t>
            </a:r>
            <a:endParaRPr lang="en-US" b="1" dirty="0"/>
          </a:p>
        </p:txBody>
      </p:sp>
      <p:sp>
        <p:nvSpPr>
          <p:cNvPr id="3" name="Text Placeholder 2"/>
          <p:cNvSpPr>
            <a:spLocks noGrp="1"/>
          </p:cNvSpPr>
          <p:nvPr>
            <p:ph type="body" idx="1"/>
          </p:nvPr>
        </p:nvSpPr>
        <p:spPr>
          <a:xfrm>
            <a:off x="1141411" y="822961"/>
            <a:ext cx="4580120" cy="2011679"/>
          </a:xfrm>
        </p:spPr>
        <p:txBody>
          <a:bodyPr anchor="t">
            <a:normAutofit fontScale="92500" lnSpcReduction="20000"/>
          </a:bodyPr>
          <a:lstStyle/>
          <a:p>
            <a:pPr marL="342900" indent="-342900" algn="just">
              <a:buFont typeface="Wingdings" panose="05000000000000000000" pitchFamily="2" charset="2"/>
              <a:buChar char="§"/>
            </a:pPr>
            <a:r>
              <a:rPr lang="en-US" cap="none" dirty="0" smtClean="0"/>
              <a:t>Majority of people are shopping online since more than 4 years.</a:t>
            </a:r>
          </a:p>
          <a:p>
            <a:pPr marL="342900" indent="-342900" algn="just">
              <a:buFont typeface="Wingdings" panose="05000000000000000000" pitchFamily="2" charset="2"/>
              <a:buChar char="§"/>
            </a:pPr>
            <a:r>
              <a:rPr lang="en-US" cap="none" dirty="0" smtClean="0"/>
              <a:t>1-2 years online shopping experience people are very less even less than 1 year experience holders are higher in number against them.</a:t>
            </a:r>
            <a:endParaRPr lang="en-US" cap="none"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6023" y="2717075"/>
            <a:ext cx="4885508" cy="33440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4"/>
          <p:cNvSpPr>
            <a:spLocks noGrp="1"/>
          </p:cNvSpPr>
          <p:nvPr>
            <p:ph type="body" sz="quarter" idx="3"/>
          </p:nvPr>
        </p:nvSpPr>
        <p:spPr>
          <a:xfrm>
            <a:off x="6019801" y="822961"/>
            <a:ext cx="5397134" cy="1750422"/>
          </a:xfrm>
        </p:spPr>
        <p:txBody>
          <a:bodyPr anchor="t">
            <a:normAutofit fontScale="92500" lnSpcReduction="20000"/>
          </a:bodyPr>
          <a:lstStyle/>
          <a:p>
            <a:pPr marL="342900" indent="-342900" algn="just">
              <a:buFont typeface="Wingdings" panose="05000000000000000000" pitchFamily="2" charset="2"/>
              <a:buChar char="§"/>
            </a:pPr>
            <a:r>
              <a:rPr lang="en-US" cap="none" dirty="0" smtClean="0"/>
              <a:t>Even though people have online shopping experience &amp; awareness since long time, still majority of people’s last 1 year purchase is less than 10 purchase.</a:t>
            </a:r>
          </a:p>
          <a:p>
            <a:pPr marL="342900" indent="-342900" algn="just">
              <a:buFont typeface="Wingdings" panose="05000000000000000000" pitchFamily="2" charset="2"/>
              <a:buChar char="§"/>
            </a:pPr>
            <a:r>
              <a:rPr lang="en-US" cap="none" dirty="0" smtClean="0"/>
              <a:t>This clearly proves that customer retention is quite complicated.</a:t>
            </a:r>
          </a:p>
          <a:p>
            <a:pPr marL="342900" indent="-342900">
              <a:buFont typeface="Wingdings" panose="05000000000000000000" pitchFamily="2" charset="2"/>
              <a:buChar char="§"/>
            </a:pPr>
            <a:endParaRPr lang="en-US" cap="none"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19801" y="2717076"/>
            <a:ext cx="5397135" cy="33440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979892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1" y="96003"/>
            <a:ext cx="9905998" cy="2229185"/>
          </a:xfrm>
        </p:spPr>
        <p:txBody>
          <a:bodyPr anchor="t"/>
          <a:lstStyle/>
          <a:p>
            <a:r>
              <a:rPr lang="en-US" b="1" dirty="0" smtClean="0"/>
              <a:t>Connectivity &amp; Devices used.</a:t>
            </a:r>
            <a:br>
              <a:rPr lang="en-US" b="1" dirty="0" smtClean="0"/>
            </a:br>
            <a:r>
              <a:rPr lang="en-US" b="1" dirty="0"/>
              <a:t/>
            </a:r>
            <a:br>
              <a:rPr lang="en-US" b="1" dirty="0"/>
            </a:br>
            <a:r>
              <a:rPr lang="en-US" sz="1600" b="1" dirty="0" smtClean="0"/>
              <a:t>Smart phone is the most used device for the surfing of internet world &amp; hence mobile internet is the most used internet service for the connectivity.</a:t>
            </a:r>
            <a:endParaRPr lang="en-US" b="1"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09897" y="2116184"/>
            <a:ext cx="5209903" cy="39972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16184"/>
            <a:ext cx="5453743" cy="39972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09746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6704" y="1001487"/>
            <a:ext cx="3856037" cy="1049382"/>
          </a:xfrm>
        </p:spPr>
        <p:txBody>
          <a:bodyPr anchor="t"/>
          <a:lstStyle/>
          <a:p>
            <a:pPr algn="ctr"/>
            <a:r>
              <a:rPr lang="en-US" b="1" dirty="0" smtClean="0"/>
              <a:t>Browser to surf internet.</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9264" y="509451"/>
            <a:ext cx="6273800" cy="44021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1146705" y="2050869"/>
            <a:ext cx="3856037" cy="4036421"/>
          </a:xfrm>
        </p:spPr>
        <p:txBody>
          <a:bodyPr>
            <a:normAutofit/>
          </a:bodyPr>
          <a:lstStyle/>
          <a:p>
            <a:pPr algn="just"/>
            <a:r>
              <a:rPr lang="en-US" sz="2400" dirty="0" smtClean="0"/>
              <a:t>Google Chrome is the most famous Search Engine to search on internet, browse internet, visit websites hence people will most likely use Google Chrome maximum to search for their needs.</a:t>
            </a:r>
            <a:endParaRPr lang="en-US" sz="2400" dirty="0"/>
          </a:p>
        </p:txBody>
      </p:sp>
    </p:spTree>
    <p:extLst>
      <p:ext uri="{BB962C8B-B14F-4D97-AF65-F5344CB8AC3E}">
        <p14:creationId xmlns:p14="http://schemas.microsoft.com/office/powerpoint/2010/main" val="27682838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5394" y="130629"/>
            <a:ext cx="10737670" cy="2162402"/>
          </a:xfrm>
        </p:spPr>
        <p:txBody>
          <a:bodyPr anchor="t">
            <a:normAutofit fontScale="90000"/>
          </a:bodyPr>
          <a:lstStyle/>
          <a:p>
            <a:pPr algn="ctr"/>
            <a:r>
              <a:rPr lang="en-US" b="1" dirty="0" smtClean="0"/>
              <a:t>Arriving at the favorite online store</a:t>
            </a:r>
            <a:br>
              <a:rPr lang="en-US" b="1" dirty="0" smtClean="0"/>
            </a:br>
            <a:r>
              <a:rPr lang="en-US" dirty="0" smtClean="0"/>
              <a:t/>
            </a:r>
            <a:br>
              <a:rPr lang="en-US" dirty="0" smtClean="0"/>
            </a:br>
            <a:r>
              <a:rPr lang="en-US" sz="1800" dirty="0" smtClean="0"/>
              <a:t>Earlier we studied that google chrome is the most used search engine to browse internet search things online &amp; we assumed that while searching their needs online will most likely take them to their favorite online store. Hence here it is proved that most people arrived at their favorite online store via search engine. After that half of the people started using application while half of them continued with search engine only.</a:t>
            </a:r>
            <a:endParaRPr lang="en-US"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05394" y="2521132"/>
            <a:ext cx="5314407" cy="3174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521132"/>
            <a:ext cx="5270864" cy="3174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74801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4459" y="0"/>
            <a:ext cx="9906000" cy="1332411"/>
          </a:xfrm>
        </p:spPr>
        <p:txBody>
          <a:bodyPr anchor="ctr">
            <a:normAutofit fontScale="90000"/>
          </a:bodyPr>
          <a:lstStyle/>
          <a:p>
            <a:pPr algn="ctr"/>
            <a:r>
              <a:rPr lang="en-US" b="1" dirty="0" smtClean="0"/>
              <a:t>Time spent on website before making purchase </a:t>
            </a:r>
            <a:br>
              <a:rPr lang="en-US" b="1" dirty="0" smtClean="0"/>
            </a:br>
            <a:r>
              <a:rPr lang="en-US" b="1" dirty="0" smtClean="0"/>
              <a:t>&amp;</a:t>
            </a:r>
            <a:br>
              <a:rPr lang="en-US" b="1" dirty="0" smtClean="0"/>
            </a:br>
            <a:r>
              <a:rPr lang="en-US" b="1" dirty="0" smtClean="0"/>
              <a:t>Preferred payment options</a:t>
            </a:r>
            <a:endParaRPr lang="en-US" b="1" dirty="0"/>
          </a:p>
        </p:txBody>
      </p:sp>
      <p:sp>
        <p:nvSpPr>
          <p:cNvPr id="3" name="Text Placeholder 2"/>
          <p:cNvSpPr>
            <a:spLocks noGrp="1"/>
          </p:cNvSpPr>
          <p:nvPr>
            <p:ph type="body" idx="1"/>
          </p:nvPr>
        </p:nvSpPr>
        <p:spPr>
          <a:xfrm>
            <a:off x="1224460" y="1332411"/>
            <a:ext cx="4677816" cy="1515291"/>
          </a:xfrm>
        </p:spPr>
        <p:txBody>
          <a:bodyPr anchor="t">
            <a:normAutofit fontScale="92500" lnSpcReduction="10000"/>
          </a:bodyPr>
          <a:lstStyle/>
          <a:p>
            <a:r>
              <a:rPr lang="en-US" sz="2000" dirty="0" smtClean="0"/>
              <a:t>Most people use to spend time more than 15 minute while making a purchase this thing indicates that people use to research about the products, alternate options better price and all the things like that.</a:t>
            </a:r>
            <a:endParaRPr lang="en-US" sz="2000"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46701" y="3073400"/>
            <a:ext cx="4755575" cy="3475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4"/>
          <p:cNvSpPr>
            <a:spLocks noGrp="1"/>
          </p:cNvSpPr>
          <p:nvPr>
            <p:ph type="body" sz="quarter" idx="3"/>
          </p:nvPr>
        </p:nvSpPr>
        <p:spPr>
          <a:xfrm>
            <a:off x="6286505" y="1332411"/>
            <a:ext cx="4843954" cy="1515291"/>
          </a:xfrm>
        </p:spPr>
        <p:txBody>
          <a:bodyPr anchor="t">
            <a:normAutofit fontScale="92500"/>
          </a:bodyPr>
          <a:lstStyle/>
          <a:p>
            <a:r>
              <a:rPr lang="en-US" dirty="0" smtClean="0"/>
              <a:t>Debit card or credit cards are the preferred payment options of the people. Cash on delivery are still the 2</a:t>
            </a:r>
            <a:r>
              <a:rPr lang="en-US" baseline="30000" dirty="0" smtClean="0"/>
              <a:t>nd</a:t>
            </a:r>
            <a:r>
              <a:rPr lang="en-US" dirty="0" smtClean="0"/>
              <a:t> options for the people.</a:t>
            </a:r>
            <a:endParaRPr lang="en-US"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7459" y="3073400"/>
            <a:ext cx="4953000" cy="34754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578682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91440"/>
            <a:ext cx="9905998" cy="2005648"/>
          </a:xfrm>
        </p:spPr>
        <p:txBody>
          <a:bodyPr anchor="t">
            <a:normAutofit fontScale="90000"/>
          </a:bodyPr>
          <a:lstStyle/>
          <a:p>
            <a:pPr algn="ctr"/>
            <a:r>
              <a:rPr lang="en-US" b="1" dirty="0" smtClean="0"/>
              <a:t>Why to abandoned the cart?</a:t>
            </a:r>
            <a:br>
              <a:rPr lang="en-US" b="1" dirty="0" smtClean="0"/>
            </a:br>
            <a:r>
              <a:rPr lang="en-US" sz="2000" b="1" dirty="0" smtClean="0"/>
              <a:t>Most people sometimes use to abandon the shopping cart before making purchase. We already researched and found that people use to do more and more research before buying anything and sometimes they are abandoning the cart. This arise a question why people waste their time when they are not going to buy. The answer to this question we found that while researching people gets better options or better alternative offers &amp; hence the previous cart gets abandoned.</a:t>
            </a:r>
            <a:endParaRPr lang="en-US" b="1" dirty="0"/>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9269" y="2249486"/>
            <a:ext cx="5340531" cy="36810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49487"/>
            <a:ext cx="4875213" cy="36810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19174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7356" y="209006"/>
            <a:ext cx="9905998" cy="914400"/>
          </a:xfrm>
        </p:spPr>
        <p:txBody>
          <a:bodyPr>
            <a:normAutofit fontScale="90000"/>
          </a:bodyPr>
          <a:lstStyle/>
          <a:p>
            <a:pPr algn="ctr"/>
            <a:r>
              <a:rPr lang="en-US" b="1" dirty="0" smtClean="0"/>
              <a:t>What facility &amp; services an ideal online store should have?</a:t>
            </a:r>
            <a:endParaRPr lang="en-US" b="1" dirty="0"/>
          </a:p>
        </p:txBody>
      </p:sp>
      <p:sp>
        <p:nvSpPr>
          <p:cNvPr id="3" name="Content Placeholder 2"/>
          <p:cNvSpPr>
            <a:spLocks noGrp="1"/>
          </p:cNvSpPr>
          <p:nvPr>
            <p:ph idx="1"/>
          </p:nvPr>
        </p:nvSpPr>
        <p:spPr>
          <a:xfrm>
            <a:off x="1214846" y="1123406"/>
            <a:ext cx="10175965" cy="5525588"/>
          </a:xfrm>
        </p:spPr>
        <p:txBody>
          <a:bodyPr>
            <a:normAutofit fontScale="92500"/>
          </a:bodyPr>
          <a:lstStyle/>
          <a:p>
            <a:pPr marL="0" indent="0" algn="just">
              <a:buNone/>
            </a:pPr>
            <a:r>
              <a:rPr lang="en-US" dirty="0" smtClean="0"/>
              <a:t>After gaining the some basic information about customer’s background in the survey, the customer’s point of view have been taken regarding the facility, &amp; services of the online store as rating to the statements on what facility or services an online store should have. There were 30 statements in the survey form, which is recorded in excel file from column no. 18 to 47 &amp; respondents have to give their view as they are agree or disagree with the mentioned statement regarding the online stores. Rating was to be given out of 5 in which 1 represents the </a:t>
            </a:r>
            <a:r>
              <a:rPr lang="en-US" b="1" dirty="0" smtClean="0"/>
              <a:t>STRONGLY DISAGREE</a:t>
            </a:r>
            <a:r>
              <a:rPr lang="en-US" dirty="0" smtClean="0"/>
              <a:t>, 5 represents the </a:t>
            </a:r>
            <a:r>
              <a:rPr lang="en-US" b="1" dirty="0" smtClean="0"/>
              <a:t>STRONGLY AGREE, </a:t>
            </a:r>
            <a:r>
              <a:rPr lang="en-US" dirty="0" smtClean="0"/>
              <a:t>3 as </a:t>
            </a:r>
            <a:r>
              <a:rPr lang="en-US" b="1" dirty="0" smtClean="0"/>
              <a:t>INDIFFERENT</a:t>
            </a:r>
            <a:r>
              <a:rPr lang="en-US" dirty="0" smtClean="0"/>
              <a:t>, 2 as </a:t>
            </a:r>
            <a:r>
              <a:rPr lang="en-US" b="1" dirty="0" smtClean="0"/>
              <a:t>DISAGREE</a:t>
            </a:r>
            <a:r>
              <a:rPr lang="en-US" dirty="0" smtClean="0"/>
              <a:t> &amp; 4 as </a:t>
            </a:r>
            <a:r>
              <a:rPr lang="en-US" b="1" dirty="0" smtClean="0"/>
              <a:t>AGREE</a:t>
            </a:r>
            <a:r>
              <a:rPr lang="en-US" dirty="0" smtClean="0"/>
              <a:t>. </a:t>
            </a:r>
            <a:endParaRPr lang="en-US" dirty="0"/>
          </a:p>
          <a:p>
            <a:pPr marL="0" indent="0" algn="just">
              <a:buNone/>
            </a:pPr>
            <a:r>
              <a:rPr lang="en-US" dirty="0" smtClean="0"/>
              <a:t>These survey ratings by the respondents clearly defines that what is customer’s need and choice when it comes to shopping online through E-Retail &amp; working on these or providing these facilities and services to the customer will lead to success for E-Retail store.</a:t>
            </a:r>
          </a:p>
          <a:p>
            <a:pPr marL="0" indent="0" algn="just">
              <a:buNone/>
            </a:pPr>
            <a:r>
              <a:rPr lang="en-US" dirty="0" smtClean="0"/>
              <a:t>Let’s have a look at these data and conclude the analysis.</a:t>
            </a:r>
            <a:endParaRPr lang="en-US" dirty="0"/>
          </a:p>
        </p:txBody>
      </p:sp>
    </p:spTree>
    <p:extLst>
      <p:ext uri="{BB962C8B-B14F-4D97-AF65-F5344CB8AC3E}">
        <p14:creationId xmlns:p14="http://schemas.microsoft.com/office/powerpoint/2010/main" val="2501536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526" y="548639"/>
            <a:ext cx="10175703" cy="5290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385903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966" y="613954"/>
            <a:ext cx="10241280" cy="4846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642056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835" y="609601"/>
            <a:ext cx="4049485" cy="853439"/>
          </a:xfrm>
        </p:spPr>
        <p:txBody>
          <a:bodyPr/>
          <a:lstStyle/>
          <a:p>
            <a:r>
              <a:rPr lang="en-US" b="1" dirty="0" smtClean="0"/>
              <a:t>Problem statement</a:t>
            </a:r>
            <a:endParaRPr lang="en-US"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6835" y="1463041"/>
            <a:ext cx="4049485" cy="3592285"/>
          </a:xfrm>
        </p:spPr>
      </p:pic>
      <p:sp>
        <p:nvSpPr>
          <p:cNvPr id="4" name="Text Placeholder 3"/>
          <p:cNvSpPr>
            <a:spLocks noGrp="1"/>
          </p:cNvSpPr>
          <p:nvPr>
            <p:ph type="body" sz="half" idx="2"/>
          </p:nvPr>
        </p:nvSpPr>
        <p:spPr>
          <a:xfrm>
            <a:off x="4963886" y="0"/>
            <a:ext cx="6352903" cy="6858000"/>
          </a:xfrm>
        </p:spPr>
        <p:txBody>
          <a:bodyPr/>
          <a:lstStyle/>
          <a:p>
            <a:pPr algn="just"/>
            <a:r>
              <a:rPr lang="en-IN" sz="2000" b="1" u="sng" dirty="0">
                <a:hlinkClick r:id="rId3"/>
              </a:rPr>
              <a:t>E-retail factors for customer activation and retention: A case study from Indian e-commerce customers</a:t>
            </a:r>
            <a:endParaRPr lang="en-US" sz="2000" dirty="0"/>
          </a:p>
          <a:p>
            <a:pPr algn="just"/>
            <a:r>
              <a:rPr lang="en-IN" sz="1800" b="1" dirty="0"/>
              <a:t> </a:t>
            </a:r>
            <a:endParaRPr lang="en-US" sz="1800" dirty="0"/>
          </a:p>
          <a:p>
            <a:pPr algn="just"/>
            <a:r>
              <a:rPr lang="en-IN" sz="1800" dirty="0"/>
              <a:t>Customer satisfaction has emerged as one of the most important factors that guarantee the success of online store; it has been posited as a key stimulant of purchase, repurchase intentions and customer loyalty. A comprehensive review of the literature, theories and models have been carried out to propose the models for customer activation and customer retention. Five major factors that contributed to the success of an e-commerce store have been identified as: service quality, system quality, information quality, trust and net benefit. The research furthermore investigated the factors that influence the online customers repeat purchase intention. The combination of both utilitarian value and hedonistic values are needed to affect the repeat purchase intention (loyalty) positively. The data is collected from the Indian online shoppers. Results indicate the e-retail success factors, which are very much critical for customer satisfaction</a:t>
            </a:r>
            <a:r>
              <a:rPr lang="en-IN" dirty="0"/>
              <a:t>.</a:t>
            </a:r>
            <a:endParaRPr lang="en-US" dirty="0"/>
          </a:p>
          <a:p>
            <a:endParaRPr lang="en-US" dirty="0"/>
          </a:p>
        </p:txBody>
      </p:sp>
    </p:spTree>
    <p:extLst>
      <p:ext uri="{BB962C8B-B14F-4D97-AF65-F5344CB8AC3E}">
        <p14:creationId xmlns:p14="http://schemas.microsoft.com/office/powerpoint/2010/main" val="1444913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595" y="193946"/>
            <a:ext cx="10254343" cy="5869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803896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705394"/>
            <a:ext cx="9731830" cy="53818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61107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867" y="261257"/>
            <a:ext cx="8177349" cy="5264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2482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83" y="169817"/>
            <a:ext cx="7889966" cy="547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93977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743" y="274320"/>
            <a:ext cx="8151223" cy="57737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009593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6536" y="248194"/>
            <a:ext cx="8303305" cy="5342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5189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658" y="435695"/>
            <a:ext cx="10019211" cy="52597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450888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474" y="287382"/>
            <a:ext cx="9366068" cy="5225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88632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2246" y="378823"/>
            <a:ext cx="8927508" cy="5538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092992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663" y="220320"/>
            <a:ext cx="9666514" cy="5711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251269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Understanding of the problem statement.</a:t>
            </a:r>
            <a:endParaRPr lang="en-US" b="1" dirty="0"/>
          </a:p>
        </p:txBody>
      </p:sp>
      <p:sp>
        <p:nvSpPr>
          <p:cNvPr id="3" name="Content Placeholder 2"/>
          <p:cNvSpPr>
            <a:spLocks noGrp="1"/>
          </p:cNvSpPr>
          <p:nvPr>
            <p:ph idx="1"/>
          </p:nvPr>
        </p:nvSpPr>
        <p:spPr/>
        <p:txBody>
          <a:bodyPr/>
          <a:lstStyle/>
          <a:p>
            <a:pPr algn="just"/>
            <a:r>
              <a:rPr lang="en-US" b="1" dirty="0" smtClean="0"/>
              <a:t>Customer satisfaction is the key factor to success of E-Retails. 5 things can bring the increase in customer satisfaction.</a:t>
            </a:r>
          </a:p>
          <a:p>
            <a:pPr algn="just">
              <a:buFont typeface="Wingdings" panose="05000000000000000000" pitchFamily="2" charset="2"/>
              <a:buChar char="§"/>
            </a:pPr>
            <a:r>
              <a:rPr lang="en-US" dirty="0" smtClean="0"/>
              <a:t>Service Quality.</a:t>
            </a:r>
          </a:p>
          <a:p>
            <a:pPr algn="just">
              <a:buFont typeface="Wingdings" panose="05000000000000000000" pitchFamily="2" charset="2"/>
              <a:buChar char="§"/>
            </a:pPr>
            <a:r>
              <a:rPr lang="en-US" dirty="0" smtClean="0"/>
              <a:t>System Quality.</a:t>
            </a:r>
          </a:p>
          <a:p>
            <a:pPr algn="just">
              <a:buFont typeface="Wingdings" panose="05000000000000000000" pitchFamily="2" charset="2"/>
              <a:buChar char="§"/>
            </a:pPr>
            <a:r>
              <a:rPr lang="en-US" dirty="0" smtClean="0"/>
              <a:t>Information Quality.</a:t>
            </a:r>
          </a:p>
          <a:p>
            <a:pPr algn="just">
              <a:buFont typeface="Wingdings" panose="05000000000000000000" pitchFamily="2" charset="2"/>
              <a:buChar char="§"/>
            </a:pPr>
            <a:r>
              <a:rPr lang="en-US" dirty="0" smtClean="0"/>
              <a:t>Net Benefits.</a:t>
            </a:r>
          </a:p>
          <a:p>
            <a:pPr algn="just">
              <a:buFont typeface="Wingdings" panose="05000000000000000000" pitchFamily="2" charset="2"/>
              <a:buChar char="§"/>
            </a:pPr>
            <a:r>
              <a:rPr lang="en-US" dirty="0" smtClean="0"/>
              <a:t>Trust.</a:t>
            </a:r>
            <a:endParaRPr lang="en-US" dirty="0"/>
          </a:p>
        </p:txBody>
      </p:sp>
      <p:sp>
        <p:nvSpPr>
          <p:cNvPr id="4" name="Text Placeholder 3"/>
          <p:cNvSpPr>
            <a:spLocks noGrp="1"/>
          </p:cNvSpPr>
          <p:nvPr>
            <p:ph type="body" sz="half" idx="2"/>
          </p:nvPr>
        </p:nvSpPr>
        <p:spPr>
          <a:xfrm>
            <a:off x="1146705" y="2249486"/>
            <a:ext cx="3856037" cy="3541714"/>
          </a:xfrm>
        </p:spPr>
        <p:txBody>
          <a:bodyPr>
            <a:normAutofit fontScale="92500" lnSpcReduction="10000"/>
          </a:bodyPr>
          <a:lstStyle/>
          <a:p>
            <a:pPr algn="just"/>
            <a:r>
              <a:rPr lang="en-US" dirty="0" smtClean="0"/>
              <a:t>The data for CUSTOMER RETENTION CASE STUDY was collected from the Indian online shoppers through a survey &amp; its result indicates the e-retail success factors. It has been already known that customer satisfaction is the key factor to retain &amp; activate the customers. But there is 5 major factors of customer satisfaction: Service Quality, System Quality, Information Quality, Net Benefit &amp; Trust. The data was collected to study these 5 factors of customer satisfaction &amp; to understand the behavior of customer. But the results are very critical for customer satisfaction.</a:t>
            </a:r>
            <a:endParaRPr lang="en-US" dirty="0"/>
          </a:p>
        </p:txBody>
      </p:sp>
    </p:spTree>
    <p:extLst>
      <p:ext uri="{BB962C8B-B14F-4D97-AF65-F5344CB8AC3E}">
        <p14:creationId xmlns:p14="http://schemas.microsoft.com/office/powerpoint/2010/main" val="12308041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686" y="195943"/>
            <a:ext cx="8850741" cy="52512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727261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997" y="222068"/>
            <a:ext cx="7589378" cy="56692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82655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6592" y="209006"/>
            <a:ext cx="7969810" cy="5995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317561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783" y="130629"/>
            <a:ext cx="10032274" cy="5708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88182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649" y="692331"/>
            <a:ext cx="10228702" cy="53165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218713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349" y="391887"/>
            <a:ext cx="9810206" cy="50030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906776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594" y="666206"/>
            <a:ext cx="10006149" cy="54733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468937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8720" y="261258"/>
            <a:ext cx="10045337" cy="5682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318243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1813" y="509450"/>
            <a:ext cx="7748373" cy="54864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281025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405" y="457200"/>
            <a:ext cx="9863190" cy="5695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91400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513806"/>
          </a:xfrm>
        </p:spPr>
        <p:txBody>
          <a:bodyPr>
            <a:normAutofit fontScale="90000"/>
          </a:bodyPr>
          <a:lstStyle/>
          <a:p>
            <a:r>
              <a:rPr lang="en-US" b="1" dirty="0" smtClean="0"/>
              <a:t>Understanding the data</a:t>
            </a:r>
            <a:endParaRPr lang="en-US" b="1"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862" r="862"/>
          <a:stretch>
            <a:fillRect/>
          </a:stretch>
        </p:blipFill>
        <p:spPr>
          <a:xfrm rot="5400000">
            <a:off x="6596845" y="1088676"/>
            <a:ext cx="5181599" cy="4223452"/>
          </a:xfrm>
        </p:spPr>
      </p:pic>
      <p:sp>
        <p:nvSpPr>
          <p:cNvPr id="4" name="Text Placeholder 3"/>
          <p:cNvSpPr>
            <a:spLocks noGrp="1"/>
          </p:cNvSpPr>
          <p:nvPr>
            <p:ph type="body" sz="half" idx="2"/>
          </p:nvPr>
        </p:nvSpPr>
        <p:spPr>
          <a:xfrm>
            <a:off x="822960" y="1515290"/>
            <a:ext cx="6252961" cy="4275909"/>
          </a:xfrm>
        </p:spPr>
        <p:txBody>
          <a:bodyPr/>
          <a:lstStyle/>
          <a:p>
            <a:pPr marL="285750" indent="-285750" algn="just">
              <a:buFont typeface="Wingdings" panose="05000000000000000000" pitchFamily="2" charset="2"/>
              <a:buChar char="§"/>
            </a:pPr>
            <a:r>
              <a:rPr lang="en-US" dirty="0" smtClean="0"/>
              <a:t>Dataset was collected from Indian Online Shoppers through a survey.</a:t>
            </a:r>
          </a:p>
          <a:p>
            <a:pPr marL="285750" indent="-285750" algn="just">
              <a:buFont typeface="Wingdings" panose="05000000000000000000" pitchFamily="2" charset="2"/>
              <a:buChar char="§"/>
            </a:pPr>
            <a:r>
              <a:rPr lang="en-US" dirty="0" smtClean="0"/>
              <a:t>Dataset has various Questions &amp; Statements with some options from which customers had to choose options as per their ideal e-retail store.</a:t>
            </a:r>
          </a:p>
          <a:p>
            <a:pPr marL="285750" indent="-285750" algn="just">
              <a:buFont typeface="Wingdings" panose="05000000000000000000" pitchFamily="2" charset="2"/>
              <a:buChar char="§"/>
            </a:pPr>
            <a:r>
              <a:rPr lang="en-US" dirty="0" smtClean="0"/>
              <a:t>Dataset was recorded in MS Excel format are being used as same.</a:t>
            </a:r>
          </a:p>
          <a:p>
            <a:pPr marL="285750" indent="-285750" algn="just">
              <a:buFont typeface="Wingdings" panose="05000000000000000000" pitchFamily="2" charset="2"/>
              <a:buChar char="§"/>
            </a:pPr>
            <a:r>
              <a:rPr lang="en-US" dirty="0" smtClean="0"/>
              <a:t>Dataset has a total of 71 Columns &amp; 269 rows, that means 269 people’s record were saved for 71 questions or statement.</a:t>
            </a:r>
          </a:p>
          <a:p>
            <a:pPr marL="285750" indent="-285750" algn="just">
              <a:buFont typeface="Wingdings" panose="05000000000000000000" pitchFamily="2" charset="2"/>
              <a:buChar char="§"/>
            </a:pPr>
            <a:r>
              <a:rPr lang="en-US" dirty="0" smtClean="0"/>
              <a:t>Dataset has no missing values, all records were neat &amp; clean.</a:t>
            </a:r>
          </a:p>
          <a:p>
            <a:pPr marL="285750" indent="-285750" algn="just">
              <a:buFont typeface="Wingdings" panose="05000000000000000000" pitchFamily="2" charset="2"/>
              <a:buChar char="§"/>
            </a:pPr>
            <a:r>
              <a:rPr lang="en-US" dirty="0" smtClean="0"/>
              <a:t>All the columns in Dataset is categorical.</a:t>
            </a:r>
          </a:p>
          <a:p>
            <a:pPr marL="285750" indent="-285750" algn="just">
              <a:buFont typeface="Wingdings" panose="05000000000000000000" pitchFamily="2" charset="2"/>
              <a:buChar char="§"/>
            </a:pPr>
            <a:r>
              <a:rPr lang="en-US" dirty="0" smtClean="0"/>
              <a:t>The data type of all the column was OBJECT Data Type except Pin Code Column, it was INTEGER Data Type column. Later we changed it into object Data Type for our convenience.</a:t>
            </a:r>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endParaRPr lang="en-US" dirty="0"/>
          </a:p>
        </p:txBody>
      </p:sp>
    </p:spTree>
    <p:extLst>
      <p:ext uri="{BB962C8B-B14F-4D97-AF65-F5344CB8AC3E}">
        <p14:creationId xmlns:p14="http://schemas.microsoft.com/office/powerpoint/2010/main" val="384182077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4101" y="313509"/>
            <a:ext cx="9323797" cy="59958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16595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3735" y="169817"/>
            <a:ext cx="7584529" cy="59566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835668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8216" y="248195"/>
            <a:ext cx="8663316" cy="5682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183417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1536" y="195942"/>
            <a:ext cx="9348927" cy="57345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073281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175" y="248193"/>
            <a:ext cx="9984908" cy="5891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682298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530" y="326571"/>
            <a:ext cx="8924939" cy="58260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991535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428" y="326571"/>
            <a:ext cx="8787144" cy="58782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418781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2309" y="378822"/>
            <a:ext cx="7968342" cy="57868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858668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5105" y="130630"/>
            <a:ext cx="9905998" cy="679268"/>
          </a:xfrm>
        </p:spPr>
        <p:txBody>
          <a:bodyPr/>
          <a:lstStyle/>
          <a:p>
            <a:pPr algn="ctr"/>
            <a:r>
              <a:rPr lang="en-US" b="1" dirty="0" smtClean="0"/>
              <a:t>conclusion</a:t>
            </a:r>
            <a:endParaRPr lang="en-US" b="1" dirty="0"/>
          </a:p>
        </p:txBody>
      </p:sp>
      <p:sp>
        <p:nvSpPr>
          <p:cNvPr id="3" name="Content Placeholder 2"/>
          <p:cNvSpPr>
            <a:spLocks noGrp="1"/>
          </p:cNvSpPr>
          <p:nvPr>
            <p:ph idx="1"/>
          </p:nvPr>
        </p:nvSpPr>
        <p:spPr>
          <a:xfrm>
            <a:off x="927463" y="809898"/>
            <a:ext cx="10489474" cy="5930536"/>
          </a:xfrm>
        </p:spPr>
        <p:txBody>
          <a:bodyPr>
            <a:normAutofit fontScale="92500"/>
          </a:bodyPr>
          <a:lstStyle/>
          <a:p>
            <a:pPr algn="just"/>
            <a:r>
              <a:rPr lang="en-US" dirty="0" smtClean="0"/>
              <a:t>As we already discussed that respondents rating has taken in the survey that how an ideal website should be, what features, systems, facilities &amp; benefits of should an E-retail store should have in order to get customer’s response.</a:t>
            </a:r>
          </a:p>
          <a:p>
            <a:pPr algn="just"/>
            <a:r>
              <a:rPr lang="en-US" dirty="0" smtClean="0"/>
              <a:t>We have seen certain things on which people are strongly agree &amp; agree, the count of both strongly agree &amp; agree combined crossed more than 80% people on most of the cases. People are strongly agree on certain things like:- </a:t>
            </a:r>
          </a:p>
          <a:p>
            <a:pPr algn="just"/>
            <a:r>
              <a:rPr lang="en-US" dirty="0" smtClean="0"/>
              <a:t>Website content must be easy to understand, high lightening of the similar product and information is necessary &amp; important, website navigation should be easy, website should be user friendly, payment methods should be convenient, commitment should be fulfilled on time. Privacy, financial security, customer assistance on queries, monetary benefits &amp; discounts are some of the things on which people are strongly agree &amp; agree.</a:t>
            </a:r>
          </a:p>
          <a:p>
            <a:pPr algn="just"/>
            <a:r>
              <a:rPr lang="en-US" dirty="0" smtClean="0"/>
              <a:t>From these analysis here we can conclude that if a E-retail store wants to retain the customers and wants new customer activation then they must focus on these points.</a:t>
            </a:r>
            <a:endParaRPr lang="en-US" dirty="0"/>
          </a:p>
        </p:txBody>
      </p:sp>
    </p:spTree>
    <p:extLst>
      <p:ext uri="{BB962C8B-B14F-4D97-AF65-F5344CB8AC3E}">
        <p14:creationId xmlns:p14="http://schemas.microsoft.com/office/powerpoint/2010/main" val="25422330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117567"/>
            <a:ext cx="10171022" cy="444136"/>
          </a:xfrm>
        </p:spPr>
        <p:txBody>
          <a:bodyPr anchor="t">
            <a:normAutofit fontScale="90000"/>
          </a:bodyPr>
          <a:lstStyle/>
          <a:p>
            <a:pPr algn="ctr"/>
            <a:r>
              <a:rPr lang="en-US" sz="3000" b="1" dirty="0" smtClean="0"/>
              <a:t>5 Major Indian online shopping websites reviews.</a:t>
            </a:r>
            <a:endParaRPr lang="en-US" sz="3000" b="1" dirty="0"/>
          </a:p>
        </p:txBody>
      </p:sp>
      <p:sp>
        <p:nvSpPr>
          <p:cNvPr id="3" name="Content Placeholder 2"/>
          <p:cNvSpPr>
            <a:spLocks noGrp="1"/>
          </p:cNvSpPr>
          <p:nvPr>
            <p:ph idx="1"/>
          </p:nvPr>
        </p:nvSpPr>
        <p:spPr>
          <a:xfrm>
            <a:off x="1141412" y="888274"/>
            <a:ext cx="10171022" cy="5734594"/>
          </a:xfrm>
        </p:spPr>
        <p:txBody>
          <a:bodyPr>
            <a:normAutofit fontScale="70000" lnSpcReduction="20000"/>
          </a:bodyPr>
          <a:lstStyle/>
          <a:p>
            <a:pPr marL="0" indent="0" algn="just">
              <a:buNone/>
            </a:pPr>
            <a:r>
              <a:rPr lang="en-US" dirty="0" smtClean="0"/>
              <a:t>Till now the basic background information of customer and their views regarding how an ideal online website should be? has been taken in the survey &amp; recorded. Now which website has all those points, which a customer looks for. To analyze this the survey asked some questions and given some statements to see which website has all these points &amp; 5 major Indian online shopping websites has given to choose from in every question or statement, these websites are: Amazon.com, Flipkart.com, Paytm.com, Myntra.com &amp; Snapdeal.com. </a:t>
            </a:r>
          </a:p>
          <a:p>
            <a:pPr marL="0" indent="0" algn="just">
              <a:buNone/>
            </a:pPr>
            <a:r>
              <a:rPr lang="en-US" dirty="0" smtClean="0"/>
              <a:t>Now these questions &amp; statements cleared the customer’s reviews of each websites &amp; stated a very clear message which we had analyzed and found the conclusion. These reviews were recorded in data from column no. 48 to 71. While analysis of this data we realized that the discussion in these question or statement is regarding 5 particular websites which we have discussed above but every column had more than 5 categories that is because customer had choice to choose 1 or more than 1 website if they feel that statement and question is true for which websites and the respondent had done the same, this leads to create a different combinations of the websites and recorded as the category of the column. </a:t>
            </a:r>
          </a:p>
          <a:p>
            <a:pPr marL="0" indent="0" algn="just">
              <a:buNone/>
            </a:pPr>
            <a:r>
              <a:rPr lang="en-US" dirty="0" smtClean="0"/>
              <a:t>To sort this problem we have created 5 columns from each question or statement having particularly each websites review in Yes or No. If the customer had chosen any website for a statement or question the answer was saved as Yes, If customer had not chosen any websites than the answer would be No because that particular website was not chosen by the customer as he/she doesn’t feel it True for the website, same with Yes because if any website is chosen that means customer thinks it is true for this website.</a:t>
            </a:r>
          </a:p>
          <a:p>
            <a:pPr marL="0" indent="0" algn="just">
              <a:buNone/>
            </a:pPr>
            <a:r>
              <a:rPr lang="en-US" dirty="0" smtClean="0"/>
              <a:t>After creating separate columns for each websites  we have done a detailed analysis and concluded these analysis. Let’s have a look how the data is telling some interesting stories.</a:t>
            </a:r>
            <a:endParaRPr lang="en-US" dirty="0"/>
          </a:p>
        </p:txBody>
      </p:sp>
    </p:spTree>
    <p:extLst>
      <p:ext uri="{BB962C8B-B14F-4D97-AF65-F5344CB8AC3E}">
        <p14:creationId xmlns:p14="http://schemas.microsoft.com/office/powerpoint/2010/main" val="12649281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6206" y="91441"/>
            <a:ext cx="4336536" cy="1750422"/>
          </a:xfrm>
        </p:spPr>
        <p:txBody>
          <a:bodyPr>
            <a:normAutofit fontScale="90000"/>
          </a:bodyPr>
          <a:lstStyle/>
          <a:p>
            <a:pPr algn="ctr"/>
            <a:r>
              <a:rPr lang="en-US" b="1" dirty="0" smtClean="0"/>
              <a:t>Software, tools</a:t>
            </a:r>
            <a:br>
              <a:rPr lang="en-US" b="1" dirty="0" smtClean="0"/>
            </a:br>
            <a:r>
              <a:rPr lang="en-US" b="1" dirty="0" smtClean="0"/>
              <a:t>&amp;</a:t>
            </a:r>
            <a:br>
              <a:rPr lang="en-US" b="1" dirty="0" smtClean="0"/>
            </a:br>
            <a:r>
              <a:rPr lang="en-US" b="1" dirty="0" smtClean="0"/>
              <a:t>Libraries used in project</a:t>
            </a:r>
            <a:endParaRPr lang="en-US" b="1" dirty="0"/>
          </a:p>
        </p:txBody>
      </p:sp>
      <p:pic>
        <p:nvPicPr>
          <p:cNvPr id="14" name="Content Placeholder 1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1931" y="1505744"/>
            <a:ext cx="5619750" cy="3371850"/>
          </a:xfrm>
        </p:spPr>
      </p:pic>
      <p:sp>
        <p:nvSpPr>
          <p:cNvPr id="4" name="Text Placeholder 3"/>
          <p:cNvSpPr>
            <a:spLocks noGrp="1"/>
          </p:cNvSpPr>
          <p:nvPr>
            <p:ph type="body" sz="half" idx="2"/>
          </p:nvPr>
        </p:nvSpPr>
        <p:spPr>
          <a:xfrm>
            <a:off x="666206" y="1841863"/>
            <a:ext cx="4336536" cy="3949337"/>
          </a:xfrm>
        </p:spPr>
        <p:txBody>
          <a:bodyPr>
            <a:normAutofit/>
          </a:bodyPr>
          <a:lstStyle/>
          <a:p>
            <a:pPr marL="285750" indent="-285750" algn="just">
              <a:buFont typeface="Wingdings" panose="05000000000000000000" pitchFamily="2" charset="2"/>
              <a:buChar char="§"/>
            </a:pPr>
            <a:r>
              <a:rPr lang="en-US" dirty="0" smtClean="0"/>
              <a:t>Python Programming language in </a:t>
            </a:r>
            <a:r>
              <a:rPr lang="en-US" dirty="0" err="1" smtClean="0"/>
              <a:t>Jupyter</a:t>
            </a:r>
            <a:r>
              <a:rPr lang="en-US" dirty="0" smtClean="0"/>
              <a:t> </a:t>
            </a:r>
            <a:r>
              <a:rPr lang="en-US" dirty="0" err="1" smtClean="0"/>
              <a:t>NoteBook</a:t>
            </a:r>
            <a:r>
              <a:rPr lang="en-US" dirty="0" smtClean="0"/>
              <a:t> is used for this project.</a:t>
            </a:r>
          </a:p>
          <a:p>
            <a:pPr marL="285750" indent="-285750" algn="just">
              <a:buFont typeface="Wingdings" panose="05000000000000000000" pitchFamily="2" charset="2"/>
              <a:buChar char="§"/>
            </a:pPr>
            <a:r>
              <a:rPr lang="en-US" dirty="0" smtClean="0"/>
              <a:t>Anaconda software provided all of the above mentioned thing in one platform.</a:t>
            </a:r>
          </a:p>
          <a:p>
            <a:pPr marL="285750" indent="-285750" algn="just">
              <a:buFont typeface="Wingdings" panose="05000000000000000000" pitchFamily="2" charset="2"/>
              <a:buChar char="§"/>
            </a:pPr>
            <a:r>
              <a:rPr lang="en-US" dirty="0" smtClean="0"/>
              <a:t>Pandas Library is used to read the data in python programming language.</a:t>
            </a:r>
          </a:p>
          <a:p>
            <a:pPr marL="285750" indent="-285750" algn="just">
              <a:buFont typeface="Wingdings" panose="05000000000000000000" pitchFamily="2" charset="2"/>
              <a:buChar char="§"/>
            </a:pPr>
            <a:r>
              <a:rPr lang="en-US" dirty="0" err="1" smtClean="0"/>
              <a:t>Numpy</a:t>
            </a:r>
            <a:r>
              <a:rPr lang="en-US" dirty="0" smtClean="0"/>
              <a:t> Library is used for mathematical implementation in the dataset.</a:t>
            </a:r>
          </a:p>
          <a:p>
            <a:pPr marL="285750" indent="-285750" algn="just">
              <a:buFont typeface="Wingdings" panose="05000000000000000000" pitchFamily="2" charset="2"/>
              <a:buChar char="§"/>
            </a:pPr>
            <a:r>
              <a:rPr lang="en-US" dirty="0" err="1" smtClean="0"/>
              <a:t>Matplotlib</a:t>
            </a:r>
            <a:r>
              <a:rPr lang="en-US" dirty="0" smtClean="0"/>
              <a:t> &amp; </a:t>
            </a:r>
            <a:r>
              <a:rPr lang="en-US" dirty="0" err="1" smtClean="0"/>
              <a:t>Seaborn</a:t>
            </a:r>
            <a:r>
              <a:rPr lang="en-US" dirty="0" smtClean="0"/>
              <a:t> libraries used for plotting and visualizing the statistical analysis of the data</a:t>
            </a:r>
            <a:endParaRPr lang="en-US" dirty="0"/>
          </a:p>
        </p:txBody>
      </p:sp>
    </p:spTree>
    <p:extLst>
      <p:ext uri="{BB962C8B-B14F-4D97-AF65-F5344CB8AC3E}">
        <p14:creationId xmlns:p14="http://schemas.microsoft.com/office/powerpoint/2010/main" val="20118574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226" y="142816"/>
            <a:ext cx="3155883" cy="2835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121" y="142817"/>
            <a:ext cx="3135085" cy="2835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2218" y="142816"/>
            <a:ext cx="3683725" cy="28355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2229" y="3278778"/>
            <a:ext cx="4389119" cy="3174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0983" y="3278779"/>
            <a:ext cx="4441371" cy="3174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659614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212" y="287384"/>
            <a:ext cx="3435531" cy="28224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811" y="287384"/>
            <a:ext cx="3540034" cy="28224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914" y="287384"/>
            <a:ext cx="3239589" cy="28224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040" y="3553096"/>
            <a:ext cx="4493623" cy="2834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57108" y="3553096"/>
            <a:ext cx="4624252" cy="28346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5799641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2" y="312633"/>
            <a:ext cx="3540033" cy="2874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750" y="312633"/>
            <a:ext cx="3540033" cy="2874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538" y="312633"/>
            <a:ext cx="3344091" cy="28747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1153" y="3605349"/>
            <a:ext cx="4976950" cy="26909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00" y="3605349"/>
            <a:ext cx="4741818" cy="26909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746618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07" y="221193"/>
            <a:ext cx="3540033" cy="28355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9748" y="221194"/>
            <a:ext cx="3487783" cy="2835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0" y="221194"/>
            <a:ext cx="3592285" cy="28355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4217" y="3383280"/>
            <a:ext cx="4624251" cy="2821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926" y="3383280"/>
            <a:ext cx="4689567" cy="28215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851560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0925" y="315598"/>
            <a:ext cx="3709851" cy="2296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6719" y="315598"/>
            <a:ext cx="3866608" cy="2296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79" y="315598"/>
            <a:ext cx="3762104" cy="22969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652" y="3448595"/>
            <a:ext cx="4585063" cy="2665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6114" y="3448595"/>
            <a:ext cx="4781007" cy="26655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523550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35" y="280334"/>
            <a:ext cx="3722914" cy="2515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367" y="280334"/>
            <a:ext cx="3788228" cy="2515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414" y="280334"/>
            <a:ext cx="3814352" cy="2515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160" y="3370216"/>
            <a:ext cx="4911634" cy="3055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05303" y="3370216"/>
            <a:ext cx="4885509" cy="3055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058156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762" y="143692"/>
            <a:ext cx="3683724"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6240" y="143692"/>
            <a:ext cx="3866606"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1" y="143692"/>
            <a:ext cx="3696788" cy="28738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657" y="3487783"/>
            <a:ext cx="4833257" cy="2926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925" y="3487783"/>
            <a:ext cx="4976950" cy="2926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005790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950" y="246957"/>
            <a:ext cx="3513908" cy="2679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115" y="246957"/>
            <a:ext cx="3801291" cy="2679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2663" y="246957"/>
            <a:ext cx="3513908" cy="26791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652" y="3409406"/>
            <a:ext cx="4872446"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96297" y="3409406"/>
            <a:ext cx="5107580" cy="2743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248032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68" y="189673"/>
            <a:ext cx="3918858" cy="2984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057" y="176609"/>
            <a:ext cx="3827417" cy="29976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8605" y="189673"/>
            <a:ext cx="3461657" cy="29845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0971" y="3644538"/>
            <a:ext cx="4754881" cy="2844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5667" y="3644538"/>
            <a:ext cx="4754881" cy="2844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11979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07" y="182880"/>
            <a:ext cx="3905794" cy="2952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7606" y="182880"/>
            <a:ext cx="3905794" cy="2952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205" y="182880"/>
            <a:ext cx="3905795" cy="29522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7532" y="3409406"/>
            <a:ext cx="5460274" cy="30305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5635" y="3409406"/>
            <a:ext cx="5460274" cy="31751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7140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b="1" dirty="0" smtClean="0"/>
              <a:t>Exploratory data analysis</a:t>
            </a:r>
            <a:br>
              <a:rPr lang="en-US" b="1" dirty="0" smtClean="0"/>
            </a:br>
            <a:r>
              <a:rPr lang="en-US" b="1" dirty="0" smtClean="0"/>
              <a:t>&amp; </a:t>
            </a:r>
            <a:br>
              <a:rPr lang="en-US" b="1" dirty="0" smtClean="0"/>
            </a:br>
            <a:r>
              <a:rPr lang="en-US" b="1" dirty="0" smtClean="0"/>
              <a:t>their findings</a:t>
            </a:r>
            <a:endParaRPr lang="en-US" b="1" dirty="0"/>
          </a:p>
        </p:txBody>
      </p:sp>
      <p:sp>
        <p:nvSpPr>
          <p:cNvPr id="3" name="Subtitle 2"/>
          <p:cNvSpPr>
            <a:spLocks noGrp="1"/>
          </p:cNvSpPr>
          <p:nvPr>
            <p:ph type="subTitle" idx="1"/>
          </p:nvPr>
        </p:nvSpPr>
        <p:spPr/>
        <p:txBody>
          <a:bodyPr>
            <a:normAutofit lnSpcReduction="10000"/>
          </a:bodyPr>
          <a:lstStyle/>
          <a:p>
            <a:pPr marL="342900" indent="-342900" algn="just">
              <a:buFont typeface="Wingdings" panose="05000000000000000000" pitchFamily="2" charset="2"/>
              <a:buChar char="§"/>
            </a:pPr>
            <a:r>
              <a:rPr lang="en-US" dirty="0" err="1" smtClean="0"/>
              <a:t>Matplotlib</a:t>
            </a:r>
            <a:r>
              <a:rPr lang="en-US" dirty="0" smtClean="0"/>
              <a:t> &amp; </a:t>
            </a:r>
            <a:r>
              <a:rPr lang="en-US" dirty="0" err="1" smtClean="0"/>
              <a:t>seaborn</a:t>
            </a:r>
            <a:r>
              <a:rPr lang="en-US" dirty="0" smtClean="0"/>
              <a:t> library have played the significant role in exploratory data analysis of customer retention case study.</a:t>
            </a:r>
          </a:p>
          <a:p>
            <a:pPr marL="342900" indent="-342900" algn="just">
              <a:buFont typeface="Wingdings" panose="05000000000000000000" pitchFamily="2" charset="2"/>
              <a:buChar char="§"/>
            </a:pPr>
            <a:r>
              <a:rPr lang="en-US" dirty="0" smtClean="0"/>
              <a:t>The whole project’s development, finding of data &amp; conclusion are based on count plot statistical tool of </a:t>
            </a:r>
            <a:r>
              <a:rPr lang="en-US" dirty="0" err="1" smtClean="0"/>
              <a:t>seaborn</a:t>
            </a:r>
            <a:r>
              <a:rPr lang="en-US" dirty="0" smtClean="0"/>
              <a:t> library.</a:t>
            </a:r>
            <a:endParaRPr lang="en-US" dirty="0"/>
          </a:p>
        </p:txBody>
      </p:sp>
    </p:spTree>
    <p:extLst>
      <p:ext uri="{BB962C8B-B14F-4D97-AF65-F5344CB8AC3E}">
        <p14:creationId xmlns:p14="http://schemas.microsoft.com/office/powerpoint/2010/main" val="12021753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1" y="174528"/>
            <a:ext cx="3605348" cy="28429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3624" y="174528"/>
            <a:ext cx="3605348" cy="2842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167" y="174528"/>
            <a:ext cx="3605348" cy="28576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1" y="3512337"/>
            <a:ext cx="5329647" cy="3027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8366" y="3512337"/>
            <a:ext cx="5434149" cy="30274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220148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817" y="243030"/>
            <a:ext cx="3892732" cy="2683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1331" y="243030"/>
            <a:ext cx="3892732" cy="2683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2845" y="243030"/>
            <a:ext cx="3892732" cy="26830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817" y="3396343"/>
            <a:ext cx="5747658" cy="3148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67697" y="3396343"/>
            <a:ext cx="5747658" cy="31481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788027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823" y="195940"/>
            <a:ext cx="3487783" cy="2612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5429" y="195937"/>
            <a:ext cx="3487783" cy="2612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5505" y="195937"/>
            <a:ext cx="3487784" cy="2612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526" y="3252652"/>
            <a:ext cx="4872445" cy="2821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3050" y="3252651"/>
            <a:ext cx="4872445" cy="282157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103896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074" y="266387"/>
            <a:ext cx="3670663" cy="245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337" y="266387"/>
            <a:ext cx="3670663" cy="245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0" y="266387"/>
            <a:ext cx="3670664" cy="245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778" y="3422468"/>
            <a:ext cx="4271554" cy="2481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9806" y="3422468"/>
            <a:ext cx="4271554" cy="24819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62541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132" y="133307"/>
            <a:ext cx="3801290" cy="2766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365" y="133307"/>
            <a:ext cx="3801290" cy="2766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599" y="133307"/>
            <a:ext cx="3801291" cy="2766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78" y="3291840"/>
            <a:ext cx="4689567" cy="3135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44489" y="3291841"/>
            <a:ext cx="4689567" cy="3135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394808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756" y="217163"/>
            <a:ext cx="3631474" cy="2957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5024" y="217163"/>
            <a:ext cx="3631474" cy="2977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3292" y="197027"/>
            <a:ext cx="3631475" cy="2977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6446" y="3686720"/>
            <a:ext cx="5006341" cy="29017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0801" y="3686719"/>
            <a:ext cx="4937760" cy="29017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1446846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0716"/>
            <a:ext cx="4023362" cy="2946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143" y="240716"/>
            <a:ext cx="4023362" cy="2946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286" y="240716"/>
            <a:ext cx="3905800" cy="29466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589" y="3500844"/>
            <a:ext cx="4898572" cy="320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35486" y="3500844"/>
            <a:ext cx="4898572" cy="3200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928767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1" y="209007"/>
            <a:ext cx="3788228" cy="2926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708" y="209007"/>
            <a:ext cx="3788229" cy="2926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7977" y="209007"/>
            <a:ext cx="3788230" cy="29260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8901" y="3540034"/>
            <a:ext cx="4937761" cy="2813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4046" y="3540034"/>
            <a:ext cx="4937762" cy="28131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68681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 y="258967"/>
            <a:ext cx="3971110" cy="29675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409" y="258967"/>
            <a:ext cx="3971110" cy="29675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5098" y="258967"/>
            <a:ext cx="3971111" cy="29675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1601" y="3631475"/>
            <a:ext cx="4676503" cy="2748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0618" y="3631475"/>
            <a:ext cx="4676503" cy="2748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4452936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447" y="261254"/>
            <a:ext cx="3683725" cy="2795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518" y="261254"/>
            <a:ext cx="3683725" cy="2795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2589" y="261254"/>
            <a:ext cx="3683725" cy="279545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081" y="3461656"/>
            <a:ext cx="5081452" cy="3201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9177" y="3461656"/>
            <a:ext cx="5081452" cy="3201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524717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0526" y="1"/>
            <a:ext cx="11011988" cy="613995"/>
          </a:xfrm>
        </p:spPr>
        <p:txBody>
          <a:bodyPr/>
          <a:lstStyle/>
          <a:p>
            <a:r>
              <a:rPr lang="en-US" b="1" dirty="0" smtClean="0"/>
              <a:t>Study of respondent &amp; their backgrounds.</a:t>
            </a:r>
            <a:endParaRPr lang="en-US" b="1" dirty="0"/>
          </a:p>
        </p:txBody>
      </p:sp>
      <p:graphicFrame>
        <p:nvGraphicFramePr>
          <p:cNvPr id="7" name="Diagram 6"/>
          <p:cNvGraphicFramePr/>
          <p:nvPr>
            <p:extLst>
              <p:ext uri="{D42A27DB-BD31-4B8C-83A1-F6EECF244321}">
                <p14:modId xmlns:p14="http://schemas.microsoft.com/office/powerpoint/2010/main" val="3026286277"/>
              </p:ext>
            </p:extLst>
          </p:nvPr>
        </p:nvGraphicFramePr>
        <p:xfrm>
          <a:off x="1141411" y="901337"/>
          <a:ext cx="4649783" cy="2172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Content Placeholder 7"/>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822960" y="3360738"/>
            <a:ext cx="4968234" cy="2896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9" name="Diagram 8"/>
          <p:cNvGraphicFramePr/>
          <p:nvPr>
            <p:extLst>
              <p:ext uri="{D42A27DB-BD31-4B8C-83A1-F6EECF244321}">
                <p14:modId xmlns:p14="http://schemas.microsoft.com/office/powerpoint/2010/main" val="1761349142"/>
              </p:ext>
            </p:extLst>
          </p:nvPr>
        </p:nvGraphicFramePr>
        <p:xfrm>
          <a:off x="6172200" y="901337"/>
          <a:ext cx="4875210" cy="21720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0" name="Content Placeholder 9"/>
          <p:cNvPicPr>
            <a:picLocks noGrp="1" noChangeAspect="1"/>
          </p:cNvPicPr>
          <p:nvPr>
            <p:ph sz="quarter" idx="4"/>
          </p:nvPr>
        </p:nvPicPr>
        <p:blipFill>
          <a:blip r:embed="rId13">
            <a:extLst>
              <a:ext uri="{28A0092B-C50C-407E-A947-70E740481C1C}">
                <a14:useLocalDpi xmlns:a14="http://schemas.microsoft.com/office/drawing/2010/main" val="0"/>
              </a:ext>
            </a:extLst>
          </a:blip>
          <a:stretch>
            <a:fillRect/>
          </a:stretch>
        </p:blipFill>
        <p:spPr>
          <a:xfrm>
            <a:off x="6172200" y="3360737"/>
            <a:ext cx="4875210" cy="2896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9771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452" y="465496"/>
            <a:ext cx="3383280" cy="2774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1371" y="465495"/>
            <a:ext cx="3383281" cy="2774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3291" y="465495"/>
            <a:ext cx="3383281" cy="2774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4439" y="3918856"/>
            <a:ext cx="4630784" cy="2675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1611" y="3918856"/>
            <a:ext cx="4689566" cy="26750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7893169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238" y="268315"/>
            <a:ext cx="3775166" cy="2971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564" y="268315"/>
            <a:ext cx="3775166" cy="2971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94913" y="268315"/>
            <a:ext cx="3775166" cy="29712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846" y="3553098"/>
            <a:ext cx="4715693" cy="3043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3680" y="3553098"/>
            <a:ext cx="4781006" cy="30436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7385023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943" y="679269"/>
            <a:ext cx="3749040" cy="2991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8491" y="679269"/>
            <a:ext cx="3749040" cy="2991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1040" y="679269"/>
            <a:ext cx="3749041" cy="2991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776" y="3892731"/>
            <a:ext cx="4558937" cy="2691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6927" y="3892731"/>
            <a:ext cx="4558937" cy="26918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940830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457198"/>
            <a:ext cx="3814354" cy="2612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0338" y="457198"/>
            <a:ext cx="3729445" cy="2612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7168" y="457198"/>
            <a:ext cx="3701142" cy="2612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149" y="3383280"/>
            <a:ext cx="4767943" cy="3279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060" y="3383280"/>
            <a:ext cx="4767943" cy="3279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763989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2040" y="148255"/>
            <a:ext cx="10144895" cy="531014"/>
          </a:xfrm>
        </p:spPr>
        <p:txBody>
          <a:bodyPr anchor="t">
            <a:normAutofit fontScale="90000"/>
          </a:bodyPr>
          <a:lstStyle/>
          <a:p>
            <a:pPr algn="ctr"/>
            <a:r>
              <a:rPr lang="en-US" b="1" dirty="0" smtClean="0"/>
              <a:t>Conclusion</a:t>
            </a:r>
            <a:endParaRPr lang="en-US" b="1" dirty="0"/>
          </a:p>
        </p:txBody>
      </p:sp>
      <p:sp>
        <p:nvSpPr>
          <p:cNvPr id="3" name="Content Placeholder 2"/>
          <p:cNvSpPr>
            <a:spLocks noGrp="1"/>
          </p:cNvSpPr>
          <p:nvPr>
            <p:ph idx="1"/>
          </p:nvPr>
        </p:nvSpPr>
        <p:spPr>
          <a:xfrm>
            <a:off x="1272041" y="901337"/>
            <a:ext cx="10144895" cy="5812971"/>
          </a:xfrm>
        </p:spPr>
        <p:txBody>
          <a:bodyPr>
            <a:normAutofit fontScale="70000" lnSpcReduction="20000"/>
          </a:bodyPr>
          <a:lstStyle/>
          <a:p>
            <a:pPr marL="0" indent="0" algn="just">
              <a:buNone/>
            </a:pPr>
            <a:r>
              <a:rPr lang="en-US" dirty="0" smtClean="0"/>
              <a:t>After doing the analysis of the customer reviews of 5 websites, each websites individually, we have come to the conclusion that in India among 5 major online shopping websites, which website is public choice and why. Previously we have seen respondent’s views on How an ideal online store should be and the statements were given to know the ideal store we have seen some of the statements in website reviews as well &amp; it has been noticed that 1 particular website has gained the attention on each scenarios, &amp; that website is Amazon.com.</a:t>
            </a:r>
          </a:p>
          <a:p>
            <a:pPr marL="0" indent="0" algn="just">
              <a:buNone/>
            </a:pPr>
            <a:r>
              <a:rPr lang="en-US" dirty="0" smtClean="0"/>
              <a:t>We have seen that among 269 respondents not even a single respondent is present who haven’t shopped through Amazon.com, That’s where the website’s popularity can be seen.</a:t>
            </a:r>
          </a:p>
          <a:p>
            <a:pPr marL="0" indent="0" algn="just">
              <a:buNone/>
            </a:pPr>
            <a:r>
              <a:rPr lang="en-US" dirty="0" smtClean="0"/>
              <a:t>We have seen that 5 factors of customer retention which is service quality, system quality, information quality, trust &amp; net benefit has been found in Amazon the most as per customer reviews. People are telling Amazon as the most reliable website &amp; when asked which website will they recommend to a friend or family &amp; guess what? Amazon is most recommended website.</a:t>
            </a:r>
          </a:p>
          <a:p>
            <a:pPr marL="0" indent="0" algn="just">
              <a:buNone/>
            </a:pPr>
            <a:r>
              <a:rPr lang="en-US" dirty="0" smtClean="0"/>
              <a:t>After Amazon we also analyzed that Flipkart’s performance is also good. Flipkart is just behind the Amazon. At some cases Flipkart too performed low but overall performance of Flipkart is up to the mark. So we can here conclude that Flipkart is people’s 2</a:t>
            </a:r>
            <a:r>
              <a:rPr lang="en-US" baseline="30000" dirty="0" smtClean="0"/>
              <a:t>nd</a:t>
            </a:r>
            <a:r>
              <a:rPr lang="en-US" dirty="0" smtClean="0"/>
              <a:t> choice. </a:t>
            </a:r>
          </a:p>
          <a:p>
            <a:pPr marL="0" indent="0" algn="just">
              <a:buNone/>
            </a:pPr>
            <a:r>
              <a:rPr lang="en-US" dirty="0" smtClean="0"/>
              <a:t>Till now we have talked about the best website, now we have also seen that in all reviews questions &amp; statements </a:t>
            </a:r>
            <a:r>
              <a:rPr lang="en-US" dirty="0" err="1" smtClean="0"/>
              <a:t>Snapdeal</a:t>
            </a:r>
            <a:r>
              <a:rPr lang="en-US" dirty="0" smtClean="0"/>
              <a:t> &amp; </a:t>
            </a:r>
            <a:r>
              <a:rPr lang="en-US" dirty="0" err="1" smtClean="0"/>
              <a:t>Paytm’s</a:t>
            </a:r>
            <a:r>
              <a:rPr lang="en-US" dirty="0" smtClean="0"/>
              <a:t> performance is worst.  People are straight forward in giving reviews and it has been clearly seen that </a:t>
            </a:r>
            <a:r>
              <a:rPr lang="en-US" dirty="0" err="1" smtClean="0"/>
              <a:t>Snapdeal</a:t>
            </a:r>
            <a:r>
              <a:rPr lang="en-US" dirty="0" smtClean="0"/>
              <a:t> &amp; </a:t>
            </a:r>
            <a:r>
              <a:rPr lang="en-US" dirty="0" err="1" smtClean="0"/>
              <a:t>Paytm</a:t>
            </a:r>
            <a:r>
              <a:rPr lang="en-US" dirty="0" smtClean="0"/>
              <a:t> has not been selected by the customers in almost all the cases. If we talk about Myntra.com than it’s performance has been seen as better than </a:t>
            </a:r>
            <a:r>
              <a:rPr lang="en-US" dirty="0" err="1" smtClean="0"/>
              <a:t>Snapdeal</a:t>
            </a:r>
            <a:r>
              <a:rPr lang="en-US" dirty="0" smtClean="0"/>
              <a:t> &amp; </a:t>
            </a:r>
            <a:r>
              <a:rPr lang="en-US" dirty="0" err="1" smtClean="0"/>
              <a:t>Paytm</a:t>
            </a:r>
            <a:r>
              <a:rPr lang="en-US" dirty="0" smtClean="0"/>
              <a:t> but the performance of </a:t>
            </a:r>
            <a:r>
              <a:rPr lang="en-US" dirty="0" err="1" smtClean="0"/>
              <a:t>Myntra</a:t>
            </a:r>
            <a:r>
              <a:rPr lang="en-US" dirty="0" smtClean="0"/>
              <a:t> is far low compare to Amazon &amp; Flipkart. Also not up to the mark.</a:t>
            </a:r>
            <a:endParaRPr lang="en-US" dirty="0"/>
          </a:p>
        </p:txBody>
      </p:sp>
    </p:spTree>
    <p:extLst>
      <p:ext uri="{BB962C8B-B14F-4D97-AF65-F5344CB8AC3E}">
        <p14:creationId xmlns:p14="http://schemas.microsoft.com/office/powerpoint/2010/main" val="22139941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2803" y="248194"/>
            <a:ext cx="9912355" cy="571161"/>
          </a:xfrm>
        </p:spPr>
        <p:txBody>
          <a:bodyPr>
            <a:normAutofit/>
          </a:bodyPr>
          <a:lstStyle/>
          <a:p>
            <a:pPr algn="ctr"/>
            <a:r>
              <a:rPr lang="en-US" sz="2800" b="1" dirty="0" smtClean="0"/>
              <a:t>Relationship between age and gender of respondents</a:t>
            </a:r>
            <a:endParaRPr lang="en-US" sz="2800" b="1" dirty="0"/>
          </a:p>
        </p:txBody>
      </p:sp>
      <p:pic>
        <p:nvPicPr>
          <p:cNvPr id="14" name="Picture Placeholder 13"/>
          <p:cNvPicPr>
            <a:picLocks noGrp="1" noChangeAspect="1"/>
          </p:cNvPicPr>
          <p:nvPr>
            <p:ph type="pic" idx="1"/>
          </p:nvPr>
        </p:nvPicPr>
        <p:blipFill>
          <a:blip r:embed="rId2">
            <a:extLst>
              <a:ext uri="{28A0092B-C50C-407E-A947-70E740481C1C}">
                <a14:useLocalDpi xmlns:a14="http://schemas.microsoft.com/office/drawing/2010/main" val="0"/>
              </a:ext>
            </a:extLst>
          </a:blip>
          <a:srcRect t="73" b="73"/>
          <a:stretch>
            <a:fillRect/>
          </a:stretch>
        </p:blipFill>
        <p:spPr>
          <a:xfrm>
            <a:off x="1232803" y="3017520"/>
            <a:ext cx="10052735" cy="30697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1232803" y="979714"/>
            <a:ext cx="9910859" cy="1933302"/>
          </a:xfrm>
        </p:spPr>
        <p:txBody>
          <a:bodyPr>
            <a:normAutofit lnSpcReduction="10000"/>
          </a:bodyPr>
          <a:lstStyle/>
          <a:p>
            <a:pPr marL="285750" indent="-285750" algn="just">
              <a:buFont typeface="Wingdings" panose="05000000000000000000" pitchFamily="2" charset="2"/>
              <a:buChar char="§"/>
            </a:pPr>
            <a:r>
              <a:rPr lang="en-US" dirty="0" smtClean="0"/>
              <a:t>On Further analysis of Age and Gender of the respondents, we found that females are dominating the males in all age categories.</a:t>
            </a:r>
          </a:p>
          <a:p>
            <a:pPr marL="285750" indent="-285750" algn="just">
              <a:buFont typeface="Wingdings" panose="05000000000000000000" pitchFamily="2" charset="2"/>
              <a:buChar char="§"/>
            </a:pPr>
            <a:r>
              <a:rPr lang="en-US" dirty="0" smtClean="0"/>
              <a:t>21-30 years the youngest independent women are more online shoppers.</a:t>
            </a:r>
          </a:p>
          <a:p>
            <a:pPr marL="285750" indent="-285750" algn="just">
              <a:buFont typeface="Wingdings" panose="05000000000000000000" pitchFamily="2" charset="2"/>
              <a:buChar char="§"/>
            </a:pPr>
            <a:r>
              <a:rPr lang="en-US" dirty="0" smtClean="0"/>
              <a:t>31-40 years male are more online shoppers.</a:t>
            </a:r>
          </a:p>
          <a:p>
            <a:pPr marL="285750" indent="-285750" algn="just">
              <a:buFont typeface="Wingdings" panose="05000000000000000000" pitchFamily="2" charset="2"/>
              <a:buChar char="§"/>
            </a:pPr>
            <a:r>
              <a:rPr lang="en-US" dirty="0" smtClean="0"/>
              <a:t>We found above 51 years male &amp; females are also online shopper, though their number is less but still there.</a:t>
            </a:r>
            <a:endParaRPr lang="en-US" dirty="0"/>
          </a:p>
        </p:txBody>
      </p:sp>
    </p:spTree>
    <p:extLst>
      <p:ext uri="{BB962C8B-B14F-4D97-AF65-F5344CB8AC3E}">
        <p14:creationId xmlns:p14="http://schemas.microsoft.com/office/powerpoint/2010/main" val="32337355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783" y="1"/>
            <a:ext cx="9845628" cy="1214846"/>
          </a:xfrm>
        </p:spPr>
        <p:txBody>
          <a:bodyPr/>
          <a:lstStyle/>
          <a:p>
            <a:r>
              <a:rPr lang="en-US" b="1" dirty="0" smtClean="0"/>
              <a:t>City of respondents or shopping city.</a:t>
            </a:r>
            <a:endParaRPr lang="en-US" b="1" dirty="0"/>
          </a:p>
        </p:txBody>
      </p:sp>
      <p:sp>
        <p:nvSpPr>
          <p:cNvPr id="3" name="Text Placeholder 2"/>
          <p:cNvSpPr>
            <a:spLocks noGrp="1"/>
          </p:cNvSpPr>
          <p:nvPr>
            <p:ph type="body" idx="1"/>
          </p:nvPr>
        </p:nvSpPr>
        <p:spPr>
          <a:xfrm>
            <a:off x="849086" y="976241"/>
            <a:ext cx="5170715" cy="1936775"/>
          </a:xfrm>
        </p:spPr>
        <p:txBody>
          <a:bodyPr anchor="t"/>
          <a:lstStyle/>
          <a:p>
            <a:r>
              <a:rPr lang="en-US" b="1" u="sng" dirty="0" smtClean="0"/>
              <a:t>City</a:t>
            </a:r>
            <a:r>
              <a:rPr lang="en-US" dirty="0" smtClean="0"/>
              <a:t>:</a:t>
            </a:r>
          </a:p>
          <a:p>
            <a:pPr marL="342900" indent="-342900">
              <a:buFont typeface="Wingdings" panose="05000000000000000000" pitchFamily="2" charset="2"/>
              <a:buChar char="§"/>
            </a:pPr>
            <a:r>
              <a:rPr lang="en-US" sz="1600" cap="none" dirty="0" smtClean="0"/>
              <a:t>Maximum respondents are from Delhi city.</a:t>
            </a:r>
          </a:p>
          <a:p>
            <a:pPr marL="342900" indent="-342900">
              <a:buFont typeface="Wingdings" panose="05000000000000000000" pitchFamily="2" charset="2"/>
              <a:buChar char="§"/>
            </a:pPr>
            <a:r>
              <a:rPr lang="en-US" sz="1600" cap="none" dirty="0" smtClean="0"/>
              <a:t>Also out of 11 city 5 cities are of Delhi NCR.</a:t>
            </a:r>
          </a:p>
          <a:p>
            <a:pPr marL="342900" indent="-342900">
              <a:buFont typeface="Wingdings" panose="05000000000000000000" pitchFamily="2" charset="2"/>
              <a:buChar char="§"/>
            </a:pPr>
            <a:r>
              <a:rPr lang="en-US" sz="1600" cap="none" dirty="0" smtClean="0"/>
              <a:t>From these observations we can say that Delhi NCR is the hub of online shopping. These city can decide the success of E-Commerce companies.</a:t>
            </a:r>
            <a:endParaRPr lang="en-US" sz="1600" cap="none"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9085" y="3073400"/>
            <a:ext cx="5170715" cy="3105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Placeholder 4"/>
          <p:cNvSpPr>
            <a:spLocks noGrp="1"/>
          </p:cNvSpPr>
          <p:nvPr>
            <p:ph type="body" sz="quarter" idx="3"/>
          </p:nvPr>
        </p:nvSpPr>
        <p:spPr>
          <a:xfrm>
            <a:off x="6172200" y="976242"/>
            <a:ext cx="4875210" cy="1936774"/>
          </a:xfrm>
        </p:spPr>
        <p:txBody>
          <a:bodyPr anchor="t">
            <a:normAutofit lnSpcReduction="10000"/>
          </a:bodyPr>
          <a:lstStyle/>
          <a:p>
            <a:r>
              <a:rPr lang="en-US" b="1" u="sng" dirty="0" smtClean="0"/>
              <a:t>Pin codes</a:t>
            </a:r>
            <a:r>
              <a:rPr lang="en-US" dirty="0" smtClean="0"/>
              <a:t>:</a:t>
            </a:r>
          </a:p>
          <a:p>
            <a:pPr marL="285750" indent="-285750">
              <a:buFont typeface="Wingdings" panose="05000000000000000000" pitchFamily="2" charset="2"/>
              <a:buChar char="§"/>
            </a:pPr>
            <a:r>
              <a:rPr lang="en-US" sz="1600" cap="none" dirty="0" smtClean="0"/>
              <a:t>Highest numbers of pin codes belongs to Delhi city alone.</a:t>
            </a:r>
          </a:p>
          <a:p>
            <a:pPr marL="285750" indent="-285750">
              <a:buFont typeface="Wingdings" panose="05000000000000000000" pitchFamily="2" charset="2"/>
              <a:buChar char="§"/>
            </a:pPr>
            <a:r>
              <a:rPr lang="en-US" sz="1600" cap="none" dirty="0" smtClean="0"/>
              <a:t>That means online shopping trend is in all over the Delhi.</a:t>
            </a:r>
          </a:p>
          <a:p>
            <a:pPr marL="285750" indent="-285750">
              <a:buFont typeface="Wingdings" panose="05000000000000000000" pitchFamily="2" charset="2"/>
              <a:buChar char="§"/>
            </a:pPr>
            <a:r>
              <a:rPr lang="en-US" sz="1600" cap="none" dirty="0" smtClean="0"/>
              <a:t>Highest numbers of online shoppers belong to 201308 Pin Code-Noida.</a:t>
            </a:r>
            <a:endParaRPr lang="en-US" sz="1600" cap="none" dirty="0"/>
          </a:p>
        </p:txBody>
      </p:sp>
      <p:pic>
        <p:nvPicPr>
          <p:cNvPr id="8" name="Content Placeholder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3073400"/>
            <a:ext cx="4875210" cy="31051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474616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2366</TotalTime>
  <Words>1997</Words>
  <Application>Microsoft Office PowerPoint</Application>
  <PresentationFormat>Widescreen</PresentationFormat>
  <Paragraphs>93</Paragraphs>
  <Slides>74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Trebuchet MS</vt:lpstr>
      <vt:lpstr>Tw Cen MT</vt:lpstr>
      <vt:lpstr>Wingdings</vt:lpstr>
      <vt:lpstr>Circuit</vt:lpstr>
      <vt:lpstr>CUSTOMER RETENTION CASE STUDY</vt:lpstr>
      <vt:lpstr>Problem statement</vt:lpstr>
      <vt:lpstr>Understanding of the problem statement.</vt:lpstr>
      <vt:lpstr>Understanding the data</vt:lpstr>
      <vt:lpstr>Software, tools &amp; Libraries used in project</vt:lpstr>
      <vt:lpstr>Exploratory data analysis &amp;  their findings</vt:lpstr>
      <vt:lpstr>Study of respondent &amp; their backgrounds.</vt:lpstr>
      <vt:lpstr>Relationship between age and gender of respondents</vt:lpstr>
      <vt:lpstr>City of respondents or shopping city.</vt:lpstr>
      <vt:lpstr>Relationships between pin city &amp; pin codes</vt:lpstr>
      <vt:lpstr>Shopping experience &amp; past 1year total purchase</vt:lpstr>
      <vt:lpstr>Connectivity &amp; Devices used.  Smart phone is the most used device for the surfing of internet world &amp; hence mobile internet is the most used internet service for the connectivity.</vt:lpstr>
      <vt:lpstr>Browser to surf internet.</vt:lpstr>
      <vt:lpstr>Arriving at the favorite online store  Earlier we studied that google chrome is the most used search engine to browse internet search things online &amp; we assumed that while searching their needs online will most likely take them to their favorite online store. Hence here it is proved that most people arrived at their favorite online store via search engine. After that half of the people started using application while half of them continued with search engine only.</vt:lpstr>
      <vt:lpstr>Time spent on website before making purchase  &amp; Preferred payment options</vt:lpstr>
      <vt:lpstr>Why to abandoned the cart? Most people sometimes use to abandon the shopping cart before making purchase. We already researched and found that people use to do more and more research before buying anything and sometimes they are abandoning the cart. This arise a question why people waste their time when they are not going to buy. The answer to this question we found that while researching people gets better options or better alternative offers &amp; hence the previous cart gets abandoned.</vt:lpstr>
      <vt:lpstr>What facility &amp; services an ideal online store should have?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5 Major Indian online shopping websites reviews.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dc:title>
  <dc:creator>Admin</dc:creator>
  <cp:lastModifiedBy>Admin</cp:lastModifiedBy>
  <cp:revision>78</cp:revision>
  <dcterms:created xsi:type="dcterms:W3CDTF">2021-08-26T07:28:42Z</dcterms:created>
  <dcterms:modified xsi:type="dcterms:W3CDTF">2021-08-27T22:54:54Z</dcterms:modified>
</cp:coreProperties>
</file>